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Consolas" panose="020B0609020204030204" pitchFamily="49" charset="0"/>
      <p:regular r:id="rId9"/>
      <p:bold r:id="rId10"/>
      <p:italic r:id="rId11"/>
      <p:boldItalic r:id="rId12"/>
    </p:embeddedFont>
    <p:embeddedFont>
      <p:font typeface="Epilogue" panose="020B0604020202020204" charset="0"/>
      <p:regular r:id="rId13"/>
    </p:embeddedFont>
    <p:embeddedFont>
      <p:font typeface="Fraunces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E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21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260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51986"/>
            <a:ext cx="7556421" cy="1240155"/>
          </a:xfrm>
          <a:prstGeom prst="rect">
            <a:avLst/>
          </a:prstGeom>
          <a:noFill/>
          <a:ln/>
        </p:spPr>
        <p:txBody>
          <a:bodyPr wrap="square" lIns="0" tIns="0" rIns="0" bIns="0" rtlCol="0" anchor="t"/>
          <a:lstStyle/>
          <a:p>
            <a:pPr marL="0" indent="0" algn="r" rtl="1">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متدهای افکت Slide در jQuery و تفاوت آن‌ها با animate</a:t>
            </a:r>
            <a:endParaRPr lang="en-US" sz="3900" dirty="0"/>
          </a:p>
        </p:txBody>
      </p:sp>
      <p:sp>
        <p:nvSpPr>
          <p:cNvPr id="4" name="Text 1"/>
          <p:cNvSpPr/>
          <p:nvPr/>
        </p:nvSpPr>
        <p:spPr>
          <a:xfrm>
            <a:off x="793790" y="4089797"/>
            <a:ext cx="7556421" cy="1587818"/>
          </a:xfrm>
          <a:prstGeom prst="rect">
            <a:avLst/>
          </a:prstGeom>
          <a:noFill/>
          <a:ln/>
        </p:spPr>
        <p:txBody>
          <a:bodyPr wrap="square" lIns="0" tIns="0" rIns="0" bIns="0" rtlCol="0" anchor="t"/>
          <a:lstStyle/>
          <a:p>
            <a:pPr marL="0" indent="0" algn="r" rtl="1">
              <a:lnSpc>
                <a:spcPts val="3100"/>
              </a:lnSpc>
              <a:buNone/>
            </a:pPr>
            <a:r>
              <a:rPr lang="en-US" sz="1950" dirty="0">
                <a:solidFill>
                  <a:srgbClr val="EBECEF"/>
                </a:solidFill>
                <a:latin typeface="Epilogue" pitchFamily="34" charset="0"/>
                <a:ea typeface="Epilogue" pitchFamily="34" charset="-122"/>
                <a:cs typeface="Epilogue" pitchFamily="34" charset="-120"/>
              </a:rPr>
              <a:t>jQuery یکی از محبوب‌ترین کتابخانه‌های جاوااسکریپت است که ابزارهای قدرتمندی برای ایجاد انیمیشن‌ها و افکت‌های بصری در اختیار توسعه‌دهندگان قرار می‌دهد. در این ارائه، به بررسی جامع متدهای Slide و مقایسه آن‌ها با متد animate خواهیم پرداخت.</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379375" y="3399115"/>
            <a:ext cx="6457236" cy="620078"/>
          </a:xfrm>
          <a:prstGeom prst="rect">
            <a:avLst/>
          </a:prstGeom>
          <a:noFill/>
          <a:ln/>
        </p:spPr>
        <p:txBody>
          <a:bodyPr wrap="none" lIns="0" tIns="0" rIns="0" bIns="0" rtlCol="0" anchor="t"/>
          <a:lstStyle/>
          <a:p>
            <a:pPr marL="0" indent="0" algn="r" rtl="1">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معرفی متدهای Slide در jQuery</a:t>
            </a:r>
            <a:endParaRPr lang="en-US" sz="3900" dirty="0"/>
          </a:p>
        </p:txBody>
      </p:sp>
      <p:sp>
        <p:nvSpPr>
          <p:cNvPr id="4" name="Text 1"/>
          <p:cNvSpPr/>
          <p:nvPr/>
        </p:nvSpPr>
        <p:spPr>
          <a:xfrm>
            <a:off x="793790" y="4316849"/>
            <a:ext cx="13042821" cy="635079"/>
          </a:xfrm>
          <a:prstGeom prst="rect">
            <a:avLst/>
          </a:prstGeom>
          <a:noFill/>
          <a:ln/>
        </p:spPr>
        <p:txBody>
          <a:bodyPr wrap="square" lIns="0" tIns="0" rIns="0" bIns="0" rtlCol="0" anchor="t"/>
          <a:lstStyle/>
          <a:p>
            <a:pPr marL="0" indent="0" algn="r" rtl="1">
              <a:lnSpc>
                <a:spcPts val="2500"/>
              </a:lnSpc>
              <a:buNone/>
            </a:pPr>
            <a:r>
              <a:rPr lang="en-US" sz="1550" dirty="0">
                <a:solidFill>
                  <a:srgbClr val="EBECEF"/>
                </a:solidFill>
                <a:latin typeface="Epilogue" pitchFamily="34" charset="0"/>
                <a:ea typeface="Epilogue" pitchFamily="34" charset="-122"/>
                <a:cs typeface="Epilogue" pitchFamily="34" charset="-120"/>
              </a:rPr>
              <a:t>jQuery سه متد اصلی برای ایجاد افکت‌های کشویی (Slide Effects) ارائه می‌دهد که هر کدام کاربرد خاص خود را دارند. این متدها به شما امکان می‌دهند تا عناصر HTML را به شکلی روان و حرفه‌ای نمایش دهید یا مخفی کنید.</a:t>
            </a:r>
            <a:endParaRPr lang="en-US" sz="1550" dirty="0"/>
          </a:p>
        </p:txBody>
      </p:sp>
      <p:sp>
        <p:nvSpPr>
          <p:cNvPr id="5" name="Shape 2"/>
          <p:cNvSpPr/>
          <p:nvPr/>
        </p:nvSpPr>
        <p:spPr>
          <a:xfrm>
            <a:off x="793790" y="5175171"/>
            <a:ext cx="4215289" cy="1595318"/>
          </a:xfrm>
          <a:prstGeom prst="roundRect">
            <a:avLst>
              <a:gd name="adj" fmla="val 5225"/>
            </a:avLst>
          </a:prstGeom>
          <a:solidFill>
            <a:srgbClr val="283157"/>
          </a:solidFill>
          <a:ln w="7620">
            <a:solidFill>
              <a:srgbClr val="414A70"/>
            </a:solidFill>
            <a:prstDash val="solid"/>
          </a:ln>
        </p:spPr>
      </p:sp>
      <p:sp>
        <p:nvSpPr>
          <p:cNvPr id="6" name="Text 3"/>
          <p:cNvSpPr/>
          <p:nvPr/>
        </p:nvSpPr>
        <p:spPr>
          <a:xfrm>
            <a:off x="999768" y="5381149"/>
            <a:ext cx="2480905" cy="310158"/>
          </a:xfrm>
          <a:prstGeom prst="rect">
            <a:avLst/>
          </a:prstGeom>
          <a:noFill/>
          <a:ln/>
        </p:spPr>
        <p:txBody>
          <a:bodyPr wrap="none" lIns="0" tIns="0" rIns="0" bIns="0" rtlCol="0" anchor="t"/>
          <a:lstStyle/>
          <a:p>
            <a:pPr marL="0" indent="0" algn="r" rtl="1">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slideDown()</a:t>
            </a:r>
            <a:endParaRPr lang="en-US" sz="1950" dirty="0"/>
          </a:p>
        </p:txBody>
      </p:sp>
      <p:sp>
        <p:nvSpPr>
          <p:cNvPr id="7" name="Text 4"/>
          <p:cNvSpPr/>
          <p:nvPr/>
        </p:nvSpPr>
        <p:spPr>
          <a:xfrm>
            <a:off x="999768" y="5810369"/>
            <a:ext cx="3803333" cy="317540"/>
          </a:xfrm>
          <a:prstGeom prst="rect">
            <a:avLst/>
          </a:prstGeom>
          <a:noFill/>
          <a:ln/>
        </p:spPr>
        <p:txBody>
          <a:bodyPr wrap="none" lIns="0" tIns="0" rIns="0" bIns="0" rtlCol="0" anchor="t"/>
          <a:lstStyle/>
          <a:p>
            <a:pPr marL="0" indent="0" algn="r" rtl="1">
              <a:lnSpc>
                <a:spcPts val="2500"/>
              </a:lnSpc>
              <a:buNone/>
            </a:pPr>
            <a:r>
              <a:rPr lang="en-US" sz="1550" dirty="0">
                <a:solidFill>
                  <a:srgbClr val="EBECEF"/>
                </a:solidFill>
                <a:latin typeface="Epilogue" pitchFamily="34" charset="0"/>
                <a:ea typeface="Epilogue" pitchFamily="34" charset="-122"/>
                <a:cs typeface="Epilogue" pitchFamily="34" charset="-120"/>
              </a:rPr>
              <a:t>نمایش عنصر با افکت کشویی از بالا به پایین</a:t>
            </a:r>
            <a:endParaRPr lang="en-US" sz="1550" dirty="0"/>
          </a:p>
        </p:txBody>
      </p:sp>
      <p:sp>
        <p:nvSpPr>
          <p:cNvPr id="8" name="Text 5"/>
          <p:cNvSpPr/>
          <p:nvPr/>
        </p:nvSpPr>
        <p:spPr>
          <a:xfrm>
            <a:off x="999768" y="6246971"/>
            <a:ext cx="3803333" cy="317540"/>
          </a:xfrm>
          <a:prstGeom prst="rect">
            <a:avLst/>
          </a:prstGeom>
          <a:noFill/>
          <a:ln/>
        </p:spPr>
        <p:txBody>
          <a:bodyPr wrap="none" lIns="0" tIns="0" rIns="0" bIns="0" rtlCol="0" anchor="t"/>
          <a:lstStyle/>
          <a:p>
            <a:pPr marL="0" indent="0" algn="r" rtl="1">
              <a:lnSpc>
                <a:spcPts val="2500"/>
              </a:lnSpc>
              <a:buNone/>
            </a:pPr>
            <a:r>
              <a:rPr lang="en-US" sz="1550" dirty="0">
                <a:solidFill>
                  <a:srgbClr val="EBECEF"/>
                </a:solidFill>
                <a:latin typeface="Epilogue" pitchFamily="34" charset="0"/>
                <a:ea typeface="Epilogue" pitchFamily="34" charset="-122"/>
                <a:cs typeface="Epilogue" pitchFamily="34" charset="-120"/>
              </a:rPr>
              <a:t>برای باز کردن محتوای پنهان</a:t>
            </a:r>
            <a:endParaRPr lang="en-US" sz="1550" dirty="0"/>
          </a:p>
        </p:txBody>
      </p:sp>
      <p:sp>
        <p:nvSpPr>
          <p:cNvPr id="9" name="Shape 6"/>
          <p:cNvSpPr/>
          <p:nvPr/>
        </p:nvSpPr>
        <p:spPr>
          <a:xfrm>
            <a:off x="5207437" y="5175171"/>
            <a:ext cx="4215408" cy="1595318"/>
          </a:xfrm>
          <a:prstGeom prst="roundRect">
            <a:avLst>
              <a:gd name="adj" fmla="val 5225"/>
            </a:avLst>
          </a:prstGeom>
          <a:solidFill>
            <a:srgbClr val="283157"/>
          </a:solidFill>
          <a:ln w="7620">
            <a:solidFill>
              <a:srgbClr val="414A70"/>
            </a:solidFill>
            <a:prstDash val="solid"/>
          </a:ln>
        </p:spPr>
      </p:sp>
      <p:sp>
        <p:nvSpPr>
          <p:cNvPr id="10" name="Text 7"/>
          <p:cNvSpPr/>
          <p:nvPr/>
        </p:nvSpPr>
        <p:spPr>
          <a:xfrm>
            <a:off x="5413415" y="5381149"/>
            <a:ext cx="2480905" cy="310158"/>
          </a:xfrm>
          <a:prstGeom prst="rect">
            <a:avLst/>
          </a:prstGeom>
          <a:noFill/>
          <a:ln/>
        </p:spPr>
        <p:txBody>
          <a:bodyPr wrap="none" lIns="0" tIns="0" rIns="0" bIns="0" rtlCol="0" anchor="t"/>
          <a:lstStyle/>
          <a:p>
            <a:pPr marL="0" indent="0" algn="r" rtl="1">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slideUp()</a:t>
            </a:r>
            <a:endParaRPr lang="en-US" sz="1950" dirty="0"/>
          </a:p>
        </p:txBody>
      </p:sp>
      <p:sp>
        <p:nvSpPr>
          <p:cNvPr id="11" name="Text 8"/>
          <p:cNvSpPr/>
          <p:nvPr/>
        </p:nvSpPr>
        <p:spPr>
          <a:xfrm>
            <a:off x="5413415" y="5810369"/>
            <a:ext cx="3803452" cy="317540"/>
          </a:xfrm>
          <a:prstGeom prst="rect">
            <a:avLst/>
          </a:prstGeom>
          <a:noFill/>
          <a:ln/>
        </p:spPr>
        <p:txBody>
          <a:bodyPr wrap="none" lIns="0" tIns="0" rIns="0" bIns="0" rtlCol="0" anchor="t"/>
          <a:lstStyle/>
          <a:p>
            <a:pPr marL="0" indent="0" algn="r" rtl="1">
              <a:lnSpc>
                <a:spcPts val="2500"/>
              </a:lnSpc>
              <a:buNone/>
            </a:pPr>
            <a:r>
              <a:rPr lang="en-US" sz="1550" dirty="0">
                <a:solidFill>
                  <a:srgbClr val="EBECEF"/>
                </a:solidFill>
                <a:latin typeface="Epilogue" pitchFamily="34" charset="0"/>
                <a:ea typeface="Epilogue" pitchFamily="34" charset="-122"/>
                <a:cs typeface="Epilogue" pitchFamily="34" charset="-120"/>
              </a:rPr>
              <a:t>مخفی کردن عنصر با افکت کشویی از پایین به بالا</a:t>
            </a:r>
            <a:endParaRPr lang="en-US" sz="1550" dirty="0"/>
          </a:p>
        </p:txBody>
      </p:sp>
      <p:sp>
        <p:nvSpPr>
          <p:cNvPr id="12" name="Text 9"/>
          <p:cNvSpPr/>
          <p:nvPr/>
        </p:nvSpPr>
        <p:spPr>
          <a:xfrm>
            <a:off x="5413415" y="6246971"/>
            <a:ext cx="3803452" cy="317540"/>
          </a:xfrm>
          <a:prstGeom prst="rect">
            <a:avLst/>
          </a:prstGeom>
          <a:noFill/>
          <a:ln/>
        </p:spPr>
        <p:txBody>
          <a:bodyPr wrap="none" lIns="0" tIns="0" rIns="0" bIns="0" rtlCol="0" anchor="t"/>
          <a:lstStyle/>
          <a:p>
            <a:pPr marL="0" indent="0" algn="r" rtl="1">
              <a:lnSpc>
                <a:spcPts val="2500"/>
              </a:lnSpc>
              <a:buNone/>
            </a:pPr>
            <a:r>
              <a:rPr lang="en-US" sz="1550" dirty="0">
                <a:solidFill>
                  <a:srgbClr val="EBECEF"/>
                </a:solidFill>
                <a:latin typeface="Epilogue" pitchFamily="34" charset="0"/>
                <a:ea typeface="Epilogue" pitchFamily="34" charset="-122"/>
                <a:cs typeface="Epilogue" pitchFamily="34" charset="-120"/>
              </a:rPr>
              <a:t>برای بستن محتوای نمایش داده شده</a:t>
            </a:r>
            <a:endParaRPr lang="en-US" sz="1550" dirty="0"/>
          </a:p>
        </p:txBody>
      </p:sp>
      <p:sp>
        <p:nvSpPr>
          <p:cNvPr id="13" name="Shape 10"/>
          <p:cNvSpPr/>
          <p:nvPr/>
        </p:nvSpPr>
        <p:spPr>
          <a:xfrm>
            <a:off x="9621203" y="5175171"/>
            <a:ext cx="4215289" cy="1595318"/>
          </a:xfrm>
          <a:prstGeom prst="roundRect">
            <a:avLst>
              <a:gd name="adj" fmla="val 5225"/>
            </a:avLst>
          </a:prstGeom>
          <a:solidFill>
            <a:srgbClr val="283157"/>
          </a:solidFill>
          <a:ln w="7620">
            <a:solidFill>
              <a:srgbClr val="414A70"/>
            </a:solidFill>
            <a:prstDash val="solid"/>
          </a:ln>
        </p:spPr>
      </p:sp>
      <p:sp>
        <p:nvSpPr>
          <p:cNvPr id="14" name="Text 11"/>
          <p:cNvSpPr/>
          <p:nvPr/>
        </p:nvSpPr>
        <p:spPr>
          <a:xfrm>
            <a:off x="9827181" y="5381149"/>
            <a:ext cx="2480905" cy="310158"/>
          </a:xfrm>
          <a:prstGeom prst="rect">
            <a:avLst/>
          </a:prstGeom>
          <a:noFill/>
          <a:ln/>
        </p:spPr>
        <p:txBody>
          <a:bodyPr wrap="none" lIns="0" tIns="0" rIns="0" bIns="0" rtlCol="0" anchor="t"/>
          <a:lstStyle/>
          <a:p>
            <a:pPr marL="0" indent="0" algn="r" rtl="1">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slideToggle()</a:t>
            </a:r>
            <a:endParaRPr lang="en-US" sz="1950" dirty="0"/>
          </a:p>
        </p:txBody>
      </p:sp>
      <p:sp>
        <p:nvSpPr>
          <p:cNvPr id="15" name="Text 12"/>
          <p:cNvSpPr/>
          <p:nvPr/>
        </p:nvSpPr>
        <p:spPr>
          <a:xfrm>
            <a:off x="9827181" y="5810369"/>
            <a:ext cx="3803333" cy="317540"/>
          </a:xfrm>
          <a:prstGeom prst="rect">
            <a:avLst/>
          </a:prstGeom>
          <a:noFill/>
          <a:ln/>
        </p:spPr>
        <p:txBody>
          <a:bodyPr wrap="none" lIns="0" tIns="0" rIns="0" bIns="0" rtlCol="0" anchor="t"/>
          <a:lstStyle/>
          <a:p>
            <a:pPr marL="0" indent="0" algn="r" rtl="1">
              <a:lnSpc>
                <a:spcPts val="2500"/>
              </a:lnSpc>
              <a:buNone/>
            </a:pPr>
            <a:r>
              <a:rPr lang="en-US" sz="1550" dirty="0">
                <a:solidFill>
                  <a:srgbClr val="EBECEF"/>
                </a:solidFill>
                <a:latin typeface="Epilogue" pitchFamily="34" charset="0"/>
                <a:ea typeface="Epilogue" pitchFamily="34" charset="-122"/>
                <a:cs typeface="Epilogue" pitchFamily="34" charset="-120"/>
              </a:rPr>
              <a:t>جابجایی هوشمند بین حالت باز و بسته</a:t>
            </a:r>
            <a:endParaRPr lang="en-US" sz="1550" dirty="0"/>
          </a:p>
        </p:txBody>
      </p:sp>
      <p:sp>
        <p:nvSpPr>
          <p:cNvPr id="16" name="Text 13"/>
          <p:cNvSpPr/>
          <p:nvPr/>
        </p:nvSpPr>
        <p:spPr>
          <a:xfrm>
            <a:off x="9827181" y="6246971"/>
            <a:ext cx="3803333" cy="317540"/>
          </a:xfrm>
          <a:prstGeom prst="rect">
            <a:avLst/>
          </a:prstGeom>
          <a:noFill/>
          <a:ln/>
        </p:spPr>
        <p:txBody>
          <a:bodyPr wrap="none" lIns="0" tIns="0" rIns="0" bIns="0" rtlCol="0" anchor="t"/>
          <a:lstStyle/>
          <a:p>
            <a:pPr marL="0" indent="0" algn="r" rtl="1">
              <a:lnSpc>
                <a:spcPts val="2500"/>
              </a:lnSpc>
              <a:buNone/>
            </a:pPr>
            <a:r>
              <a:rPr lang="en-US" sz="1550" dirty="0">
                <a:solidFill>
                  <a:srgbClr val="EBECEF"/>
                </a:solidFill>
                <a:latin typeface="Epilogue" pitchFamily="34" charset="0"/>
                <a:ea typeface="Epilogue" pitchFamily="34" charset="-122"/>
                <a:cs typeface="Epilogue" pitchFamily="34" charset="-120"/>
              </a:rPr>
              <a:t>ترکیبی از دو متد قبلی</a:t>
            </a:r>
            <a:endParaRPr lang="en-US" sz="1550" dirty="0"/>
          </a:p>
        </p:txBody>
      </p:sp>
      <p:sp>
        <p:nvSpPr>
          <p:cNvPr id="17" name="Text 14"/>
          <p:cNvSpPr/>
          <p:nvPr/>
        </p:nvSpPr>
        <p:spPr>
          <a:xfrm>
            <a:off x="793790" y="6993731"/>
            <a:ext cx="13042821" cy="317540"/>
          </a:xfrm>
          <a:prstGeom prst="rect">
            <a:avLst/>
          </a:prstGeom>
          <a:noFill/>
          <a:ln/>
        </p:spPr>
        <p:txBody>
          <a:bodyPr wrap="none" lIns="0" tIns="0" rIns="0" bIns="0" rtlCol="0" anchor="t"/>
          <a:lstStyle/>
          <a:p>
            <a:pPr marL="0" indent="0" algn="r" rtl="1">
              <a:lnSpc>
                <a:spcPts val="2500"/>
              </a:lnSpc>
              <a:buNone/>
            </a:pPr>
            <a:r>
              <a:rPr lang="en-US" sz="1550" dirty="0">
                <a:solidFill>
                  <a:srgbClr val="EBECEF"/>
                </a:solidFill>
                <a:latin typeface="Epilogue" pitchFamily="34" charset="0"/>
                <a:ea typeface="Epilogue" pitchFamily="34" charset="-122"/>
                <a:cs typeface="Epilogue" pitchFamily="34" charset="-120"/>
              </a:rPr>
              <a:t>این متدها به طور خاص برای کار با ارتفاع عناصر طراحی شده‌اند و یکی از رایج‌ترین افکت‌ها در طراحی رابط کاربری مدرن هستند.</a:t>
            </a:r>
            <a:endParaRPr lang="en-US" sz="1550" dirty="0"/>
          </a:p>
        </p:txBody>
      </p:sp>
      <p:sp>
        <p:nvSpPr>
          <p:cNvPr id="18" name="Rectangle 17">
            <a:extLst>
              <a:ext uri="{FF2B5EF4-FFF2-40B4-BE49-F238E27FC236}">
                <a16:creationId xmlns:a16="http://schemas.microsoft.com/office/drawing/2014/main" id="{2FD9BC37-84F0-93AF-814A-B895C84063C4}"/>
              </a:ext>
            </a:extLst>
          </p:cNvPr>
          <p:cNvSpPr/>
          <p:nvPr/>
        </p:nvSpPr>
        <p:spPr>
          <a:xfrm>
            <a:off x="113016" y="7778496"/>
            <a:ext cx="14517384" cy="381901"/>
          </a:xfrm>
          <a:prstGeom prst="rect">
            <a:avLst/>
          </a:prstGeom>
          <a:solidFill>
            <a:srgbClr val="080E26"/>
          </a:solidFill>
          <a:ln>
            <a:solidFill>
              <a:srgbClr val="080E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44245" y="829151"/>
            <a:ext cx="7517963" cy="600194"/>
          </a:xfrm>
          <a:prstGeom prst="rect">
            <a:avLst/>
          </a:prstGeom>
          <a:noFill/>
          <a:ln/>
        </p:spPr>
        <p:txBody>
          <a:bodyPr wrap="none" lIns="0" tIns="0" rIns="0" bIns="0" rtlCol="0" anchor="t"/>
          <a:lstStyle/>
          <a:p>
            <a:pPr marL="0" indent="0" algn="r" rtl="1">
              <a:lnSpc>
                <a:spcPts val="4700"/>
              </a:lnSpc>
              <a:buNone/>
            </a:pPr>
            <a:r>
              <a:rPr lang="en-US" sz="3750" dirty="0">
                <a:solidFill>
                  <a:srgbClr val="FFFFFF"/>
                </a:solidFill>
                <a:latin typeface="Fraunces Medium" pitchFamily="34" charset="0"/>
                <a:ea typeface="Fraunces Medium" pitchFamily="34" charset="-122"/>
                <a:cs typeface="Fraunces Medium" pitchFamily="34" charset="-120"/>
              </a:rPr>
              <a:t>نحوه استفاده از slideDown و slideUp</a:t>
            </a:r>
            <a:endParaRPr lang="en-US" sz="3750" dirty="0"/>
          </a:p>
        </p:txBody>
      </p:sp>
      <p:sp>
        <p:nvSpPr>
          <p:cNvPr id="4" name="Text 1"/>
          <p:cNvSpPr/>
          <p:nvPr/>
        </p:nvSpPr>
        <p:spPr>
          <a:xfrm>
            <a:off x="6943011" y="1909405"/>
            <a:ext cx="2881074" cy="360164"/>
          </a:xfrm>
          <a:prstGeom prst="rect">
            <a:avLst/>
          </a:prstGeom>
          <a:noFill/>
          <a:ln/>
        </p:spPr>
        <p:txBody>
          <a:bodyPr wrap="none" lIns="0" tIns="0" rIns="0" bIns="0" rtlCol="0" anchor="t"/>
          <a:lstStyle/>
          <a:p>
            <a:pPr marL="0" indent="0" algn="r" rtl="1">
              <a:lnSpc>
                <a:spcPts val="2800"/>
              </a:lnSpc>
              <a:buNone/>
            </a:pPr>
            <a:r>
              <a:rPr lang="en-US" sz="2250" dirty="0">
                <a:solidFill>
                  <a:srgbClr val="FFFFFF"/>
                </a:solidFill>
                <a:latin typeface="Fraunces Medium" pitchFamily="34" charset="0"/>
                <a:ea typeface="Fraunces Medium" pitchFamily="34" charset="-122"/>
                <a:cs typeface="Fraunces Medium" pitchFamily="34" charset="-120"/>
              </a:rPr>
              <a:t>پارامترهای متد</a:t>
            </a:r>
            <a:endParaRPr lang="en-US" sz="2250" dirty="0"/>
          </a:p>
        </p:txBody>
      </p:sp>
      <p:sp>
        <p:nvSpPr>
          <p:cNvPr id="5" name="Text 2"/>
          <p:cNvSpPr/>
          <p:nvPr/>
        </p:nvSpPr>
        <p:spPr>
          <a:xfrm>
            <a:off x="6254591" y="2461617"/>
            <a:ext cx="3569494" cy="921544"/>
          </a:xfrm>
          <a:prstGeom prst="rect">
            <a:avLst/>
          </a:prstGeom>
          <a:noFill/>
          <a:ln/>
        </p:spPr>
        <p:txBody>
          <a:bodyPr wrap="square" lIns="0" tIns="0" rIns="0" bIns="0" rtlCol="0" anchor="t"/>
          <a:lstStyle/>
          <a:p>
            <a:pPr marL="0" indent="0" algn="r" rtl="1">
              <a:lnSpc>
                <a:spcPts val="2400"/>
              </a:lnSpc>
              <a:buNone/>
            </a:pPr>
            <a:r>
              <a:rPr lang="en-US" sz="1500" dirty="0">
                <a:solidFill>
                  <a:srgbClr val="EBECEF"/>
                </a:solidFill>
                <a:latin typeface="Epilogue" pitchFamily="34" charset="0"/>
                <a:ea typeface="Epilogue" pitchFamily="34" charset="-122"/>
                <a:cs typeface="Epilogue" pitchFamily="34" charset="-120"/>
              </a:rPr>
              <a:t>هر دو متد slideDown و slideUp دو پارامتر اختیاری دریافت می‌کنند که عملکرد انیمیشن را کنترل می‌کنند.</a:t>
            </a:r>
            <a:endParaRPr lang="en-US" sz="1500" dirty="0"/>
          </a:p>
        </p:txBody>
      </p:sp>
      <p:sp>
        <p:nvSpPr>
          <p:cNvPr id="6" name="Text 3"/>
          <p:cNvSpPr/>
          <p:nvPr/>
        </p:nvSpPr>
        <p:spPr>
          <a:xfrm>
            <a:off x="6254591" y="3555921"/>
            <a:ext cx="3569494" cy="614363"/>
          </a:xfrm>
          <a:prstGeom prst="rect">
            <a:avLst/>
          </a:prstGeom>
          <a:noFill/>
          <a:ln/>
        </p:spPr>
        <p:txBody>
          <a:bodyPr wrap="square" lIns="0" tIns="0" rIns="0" bIns="0" rtlCol="0" anchor="t"/>
          <a:lstStyle/>
          <a:p>
            <a:pPr marL="342900" indent="-342900" algn="r" rtl="1">
              <a:lnSpc>
                <a:spcPts val="2400"/>
              </a:lnSpc>
              <a:buSzPct val="100000"/>
              <a:buChar char="•"/>
            </a:pPr>
            <a:r>
              <a:rPr lang="en-US" sz="1500" b="1" dirty="0">
                <a:solidFill>
                  <a:srgbClr val="EBECEF"/>
                </a:solidFill>
                <a:latin typeface="Epilogue" pitchFamily="34" charset="0"/>
                <a:ea typeface="Epilogue" pitchFamily="34" charset="-122"/>
                <a:cs typeface="Epilogue" pitchFamily="34" charset="-120"/>
              </a:rPr>
              <a:t>speed:</a:t>
            </a:r>
            <a:r>
              <a:rPr lang="en-US" sz="1500" dirty="0">
                <a:solidFill>
                  <a:srgbClr val="EBECEF"/>
                </a:solidFill>
                <a:latin typeface="Epilogue" pitchFamily="34" charset="0"/>
                <a:ea typeface="Epilogue" pitchFamily="34" charset="-122"/>
                <a:cs typeface="Epilogue" pitchFamily="34" charset="-120"/>
              </a:rPr>
              <a:t> سرعت انیمیشن - می‌تواند "slow"، "fast" یا عدد به میلی‌ثانیه باشد</a:t>
            </a:r>
            <a:endParaRPr lang="en-US" sz="1500" dirty="0"/>
          </a:p>
        </p:txBody>
      </p:sp>
      <p:sp>
        <p:nvSpPr>
          <p:cNvPr id="7" name="Text 4"/>
          <p:cNvSpPr/>
          <p:nvPr/>
        </p:nvSpPr>
        <p:spPr>
          <a:xfrm>
            <a:off x="6254591" y="4237434"/>
            <a:ext cx="3569494" cy="614363"/>
          </a:xfrm>
          <a:prstGeom prst="rect">
            <a:avLst/>
          </a:prstGeom>
          <a:noFill/>
          <a:ln/>
        </p:spPr>
        <p:txBody>
          <a:bodyPr wrap="square" lIns="0" tIns="0" rIns="0" bIns="0" rtlCol="0" anchor="t"/>
          <a:lstStyle/>
          <a:p>
            <a:pPr marL="342900" indent="-342900" algn="r" rtl="1">
              <a:lnSpc>
                <a:spcPts val="2400"/>
              </a:lnSpc>
              <a:buSzPct val="100000"/>
              <a:buChar char="•"/>
            </a:pPr>
            <a:r>
              <a:rPr lang="en-US" sz="1500" b="1" dirty="0">
                <a:solidFill>
                  <a:srgbClr val="EBECEF"/>
                </a:solidFill>
                <a:latin typeface="Epilogue" pitchFamily="34" charset="0"/>
                <a:ea typeface="Epilogue" pitchFamily="34" charset="-122"/>
                <a:cs typeface="Epilogue" pitchFamily="34" charset="-120"/>
              </a:rPr>
              <a:t>callback:</a:t>
            </a:r>
            <a:r>
              <a:rPr lang="en-US" sz="1500" dirty="0">
                <a:solidFill>
                  <a:srgbClr val="EBECEF"/>
                </a:solidFill>
                <a:latin typeface="Epilogue" pitchFamily="34" charset="0"/>
                <a:ea typeface="Epilogue" pitchFamily="34" charset="-122"/>
                <a:cs typeface="Epilogue" pitchFamily="34" charset="-120"/>
              </a:rPr>
              <a:t> تابعی که پس از اتمام انیمیشن اجرا می‌شود</a:t>
            </a:r>
            <a:endParaRPr lang="en-US" sz="1500" dirty="0"/>
          </a:p>
        </p:txBody>
      </p:sp>
      <p:sp>
        <p:nvSpPr>
          <p:cNvPr id="8" name="Text 5"/>
          <p:cNvSpPr/>
          <p:nvPr/>
        </p:nvSpPr>
        <p:spPr>
          <a:xfrm>
            <a:off x="10988754" y="1909405"/>
            <a:ext cx="2881074" cy="360164"/>
          </a:xfrm>
          <a:prstGeom prst="rect">
            <a:avLst/>
          </a:prstGeom>
          <a:noFill/>
          <a:ln/>
        </p:spPr>
        <p:txBody>
          <a:bodyPr wrap="none" lIns="0" tIns="0" rIns="0" bIns="0" rtlCol="0" anchor="t"/>
          <a:lstStyle/>
          <a:p>
            <a:pPr marL="0" indent="0" algn="r" rtl="1">
              <a:lnSpc>
                <a:spcPts val="2800"/>
              </a:lnSpc>
              <a:buNone/>
            </a:pPr>
            <a:r>
              <a:rPr lang="en-US" sz="2250" dirty="0">
                <a:solidFill>
                  <a:srgbClr val="FFFFFF"/>
                </a:solidFill>
                <a:latin typeface="Fraunces Medium" pitchFamily="34" charset="0"/>
                <a:ea typeface="Fraunces Medium" pitchFamily="34" charset="-122"/>
                <a:cs typeface="Fraunces Medium" pitchFamily="34" charset="-120"/>
              </a:rPr>
              <a:t>مثال کاربردی</a:t>
            </a:r>
            <a:endParaRPr lang="en-US" sz="2250" dirty="0"/>
          </a:p>
        </p:txBody>
      </p:sp>
      <p:sp>
        <p:nvSpPr>
          <p:cNvPr id="9" name="Shape 6"/>
          <p:cNvSpPr/>
          <p:nvPr/>
        </p:nvSpPr>
        <p:spPr>
          <a:xfrm>
            <a:off x="10300335" y="2485549"/>
            <a:ext cx="3569494" cy="3359706"/>
          </a:xfrm>
          <a:prstGeom prst="roundRect">
            <a:avLst>
              <a:gd name="adj" fmla="val 2401"/>
            </a:avLst>
          </a:prstGeom>
          <a:solidFill>
            <a:srgbClr val="151B33"/>
          </a:solidFill>
          <a:ln/>
        </p:spPr>
      </p:sp>
      <p:sp>
        <p:nvSpPr>
          <p:cNvPr id="10" name="Shape 7"/>
          <p:cNvSpPr/>
          <p:nvPr/>
        </p:nvSpPr>
        <p:spPr>
          <a:xfrm>
            <a:off x="10202238" y="2485549"/>
            <a:ext cx="3677116" cy="3359706"/>
          </a:xfrm>
          <a:prstGeom prst="roundRect">
            <a:avLst>
              <a:gd name="adj" fmla="val 858"/>
            </a:avLst>
          </a:prstGeom>
          <a:solidFill>
            <a:srgbClr val="151B33"/>
          </a:solidFill>
          <a:ln/>
        </p:spPr>
      </p:sp>
      <p:sp>
        <p:nvSpPr>
          <p:cNvPr id="11" name="Text 8"/>
          <p:cNvSpPr/>
          <p:nvPr/>
        </p:nvSpPr>
        <p:spPr>
          <a:xfrm>
            <a:off x="10482858" y="2629495"/>
            <a:ext cx="3204448" cy="3071812"/>
          </a:xfrm>
          <a:prstGeom prst="rect">
            <a:avLst/>
          </a:prstGeom>
          <a:noFill/>
          <a:ln/>
        </p:spPr>
        <p:txBody>
          <a:bodyPr wrap="square" lIns="0" tIns="0" rIns="0" bIns="0" rtlCol="0" anchor="t"/>
          <a:lstStyle/>
          <a:p>
            <a:pPr marL="0" indent="0" algn="l">
              <a:lnSpc>
                <a:spcPts val="2400"/>
              </a:lnSpc>
              <a:buNone/>
            </a:pPr>
            <a:r>
              <a:rPr lang="en-US" sz="1500" dirty="0">
                <a:solidFill>
                  <a:srgbClr val="EBECEF"/>
                </a:solidFill>
                <a:highlight>
                  <a:srgbClr val="151B33"/>
                </a:highlight>
                <a:latin typeface="Consolas" pitchFamily="34" charset="0"/>
                <a:ea typeface="Consolas" pitchFamily="34" charset="-122"/>
                <a:cs typeface="Consolas" pitchFamily="34" charset="-120"/>
              </a:rPr>
              <a:t>// نمایش با سرعت آهسته$(".panel").slideDown("slow");// مخفی کردن در 1 ثانیه$(".panel").slideUp(1000);// با callback$(".panel").slideDown(function(){  alert("انیمیشن تمام شد!");});</a:t>
            </a:r>
            <a:endParaRPr lang="en-US" sz="1500" dirty="0"/>
          </a:p>
        </p:txBody>
      </p:sp>
      <p:sp>
        <p:nvSpPr>
          <p:cNvPr id="12" name="Shape 9"/>
          <p:cNvSpPr/>
          <p:nvPr/>
        </p:nvSpPr>
        <p:spPr>
          <a:xfrm>
            <a:off x="6254591" y="6277213"/>
            <a:ext cx="7607618" cy="1123117"/>
          </a:xfrm>
          <a:prstGeom prst="roundRect">
            <a:avLst>
              <a:gd name="adj" fmla="val 7183"/>
            </a:avLst>
          </a:prstGeom>
          <a:solidFill>
            <a:srgbClr val="181E34"/>
          </a:solidFill>
          <a:ln/>
        </p:spPr>
      </p:sp>
      <p:pic>
        <p:nvPicPr>
          <p:cNvPr id="13" name="Image 1" descr="preencoded.png"/>
          <p:cNvPicPr>
            <a:picLocks noChangeAspect="1"/>
          </p:cNvPicPr>
          <p:nvPr/>
        </p:nvPicPr>
        <p:blipFill>
          <a:blip r:embed="rId4"/>
          <a:stretch>
            <a:fillRect/>
          </a:stretch>
        </p:blipFill>
        <p:spPr>
          <a:xfrm>
            <a:off x="6446639" y="6554867"/>
            <a:ext cx="240030" cy="192048"/>
          </a:xfrm>
          <a:prstGeom prst="rect">
            <a:avLst/>
          </a:prstGeom>
        </p:spPr>
      </p:pic>
      <p:sp>
        <p:nvSpPr>
          <p:cNvPr id="14" name="Text 10"/>
          <p:cNvSpPr/>
          <p:nvPr/>
        </p:nvSpPr>
        <p:spPr>
          <a:xfrm>
            <a:off x="6878717" y="6517243"/>
            <a:ext cx="6791444" cy="614363"/>
          </a:xfrm>
          <a:prstGeom prst="rect">
            <a:avLst/>
          </a:prstGeom>
          <a:noFill/>
          <a:ln/>
        </p:spPr>
        <p:txBody>
          <a:bodyPr wrap="square" lIns="0" tIns="0" rIns="0" bIns="0" rtlCol="0" anchor="t"/>
          <a:lstStyle/>
          <a:p>
            <a:pPr marL="0" indent="0" algn="r" rtl="1">
              <a:lnSpc>
                <a:spcPts val="2400"/>
              </a:lnSpc>
              <a:buNone/>
            </a:pPr>
            <a:r>
              <a:rPr lang="en-US" sz="1500" b="1" dirty="0">
                <a:solidFill>
                  <a:srgbClr val="FFFFFF"/>
                </a:solidFill>
                <a:latin typeface="Epilogue" pitchFamily="34" charset="0"/>
                <a:ea typeface="Epilogue" pitchFamily="34" charset="-122"/>
                <a:cs typeface="Epilogue" pitchFamily="34" charset="-120"/>
              </a:rPr>
              <a:t>نکته مهم:</a:t>
            </a:r>
            <a:r>
              <a:rPr lang="en-US" sz="1500" dirty="0">
                <a:solidFill>
                  <a:srgbClr val="FFFFFF"/>
                </a:solidFill>
                <a:latin typeface="Epilogue" pitchFamily="34" charset="0"/>
                <a:ea typeface="Epilogue" pitchFamily="34" charset="-122"/>
                <a:cs typeface="Epilogue" pitchFamily="34" charset="-120"/>
              </a:rPr>
              <a:t> اگر پارامتر speed را مشخص نکنید، مقدار پیش‌فرض آن 400 میلی‌ثانیه خواهد بود.</a:t>
            </a:r>
            <a:endParaRPr lang="en-US" sz="1500" dirty="0"/>
          </a:p>
        </p:txBody>
      </p:sp>
      <p:sp>
        <p:nvSpPr>
          <p:cNvPr id="15" name="Rectangle 14">
            <a:extLst>
              <a:ext uri="{FF2B5EF4-FFF2-40B4-BE49-F238E27FC236}">
                <a16:creationId xmlns:a16="http://schemas.microsoft.com/office/drawing/2014/main" id="{57B4070F-7337-4D8D-C294-F6042CAE62B7}"/>
              </a:ext>
            </a:extLst>
          </p:cNvPr>
          <p:cNvSpPr/>
          <p:nvPr/>
        </p:nvSpPr>
        <p:spPr>
          <a:xfrm>
            <a:off x="12883792" y="7778496"/>
            <a:ext cx="1746607" cy="381901"/>
          </a:xfrm>
          <a:prstGeom prst="rect">
            <a:avLst/>
          </a:prstGeom>
          <a:solidFill>
            <a:srgbClr val="080E26"/>
          </a:solidFill>
          <a:ln>
            <a:solidFill>
              <a:srgbClr val="080E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529"/>
          </a:xfrm>
          <a:prstGeom prst="rect">
            <a:avLst/>
          </a:prstGeom>
        </p:spPr>
      </p:pic>
      <p:sp>
        <p:nvSpPr>
          <p:cNvPr id="3" name="Text 0"/>
          <p:cNvSpPr/>
          <p:nvPr/>
        </p:nvSpPr>
        <p:spPr>
          <a:xfrm>
            <a:off x="9694902" y="444103"/>
            <a:ext cx="4289465" cy="504587"/>
          </a:xfrm>
          <a:prstGeom prst="rect">
            <a:avLst/>
          </a:prstGeom>
          <a:noFill/>
          <a:ln/>
        </p:spPr>
        <p:txBody>
          <a:bodyPr wrap="none" lIns="0" tIns="0" rIns="0" bIns="0" rtlCol="0" anchor="t"/>
          <a:lstStyle/>
          <a:p>
            <a:pPr marL="0" indent="0" algn="r" rtl="1">
              <a:lnSpc>
                <a:spcPts val="3950"/>
              </a:lnSpc>
              <a:buNone/>
            </a:pPr>
            <a:r>
              <a:rPr lang="en-US" sz="3150" dirty="0">
                <a:solidFill>
                  <a:srgbClr val="FFFFFF"/>
                </a:solidFill>
                <a:latin typeface="Fraunces Medium" pitchFamily="34" charset="0"/>
                <a:ea typeface="Fraunces Medium" pitchFamily="34" charset="-122"/>
                <a:cs typeface="Fraunces Medium" pitchFamily="34" charset="-120"/>
              </a:rPr>
              <a:t>متد slideToggle چیست؟</a:t>
            </a:r>
            <a:endParaRPr lang="en-US" sz="3150" dirty="0"/>
          </a:p>
        </p:txBody>
      </p:sp>
      <p:sp>
        <p:nvSpPr>
          <p:cNvPr id="4" name="Text 1"/>
          <p:cNvSpPr/>
          <p:nvPr/>
        </p:nvSpPr>
        <p:spPr>
          <a:xfrm>
            <a:off x="13822918" y="1190863"/>
            <a:ext cx="161449" cy="201811"/>
          </a:xfrm>
          <a:prstGeom prst="rect">
            <a:avLst/>
          </a:prstGeom>
          <a:noFill/>
          <a:ln/>
        </p:spPr>
        <p:txBody>
          <a:bodyPr wrap="none" lIns="0" tIns="0" rIns="0" bIns="0" rtlCol="0" anchor="t"/>
          <a:lstStyle/>
          <a:p>
            <a:pPr marL="0" indent="0" algn="l" rtl="1">
              <a:lnSpc>
                <a:spcPts val="2000"/>
              </a:lnSpc>
              <a:buNone/>
            </a:pPr>
            <a:r>
              <a:rPr lang="en-US" sz="1250" dirty="0">
                <a:solidFill>
                  <a:srgbClr val="EBECEF"/>
                </a:solidFill>
                <a:latin typeface="Fraunces Light" pitchFamily="34" charset="0"/>
                <a:ea typeface="Fraunces Light" pitchFamily="34" charset="-122"/>
                <a:cs typeface="Fraunces Light" pitchFamily="34" charset="-120"/>
              </a:rPr>
              <a:t>01</a:t>
            </a:r>
            <a:endParaRPr lang="en-US" sz="1250" dirty="0"/>
          </a:p>
        </p:txBody>
      </p:sp>
      <p:sp>
        <p:nvSpPr>
          <p:cNvPr id="5" name="Shape 2"/>
          <p:cNvSpPr/>
          <p:nvPr/>
        </p:nvSpPr>
        <p:spPr>
          <a:xfrm>
            <a:off x="10139124" y="1442442"/>
            <a:ext cx="3845243" cy="22860"/>
          </a:xfrm>
          <a:prstGeom prst="rect">
            <a:avLst/>
          </a:prstGeom>
          <a:solidFill>
            <a:srgbClr val="8C98CA"/>
          </a:solidFill>
          <a:ln/>
        </p:spPr>
      </p:sp>
      <p:sp>
        <p:nvSpPr>
          <p:cNvPr id="6" name="Text 3"/>
          <p:cNvSpPr/>
          <p:nvPr/>
        </p:nvSpPr>
        <p:spPr>
          <a:xfrm>
            <a:off x="11965543" y="1568887"/>
            <a:ext cx="2018824" cy="252413"/>
          </a:xfrm>
          <a:prstGeom prst="rect">
            <a:avLst/>
          </a:prstGeom>
          <a:noFill/>
          <a:ln/>
        </p:spPr>
        <p:txBody>
          <a:bodyPr wrap="none" lIns="0" tIns="0" rIns="0" bIns="0" rtlCol="0" anchor="t"/>
          <a:lstStyle/>
          <a:p>
            <a:pPr marL="0" indent="0" algn="r" rtl="1">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بررسی وضعیت فعلی</a:t>
            </a:r>
            <a:endParaRPr lang="en-US" sz="1550" dirty="0"/>
          </a:p>
        </p:txBody>
      </p:sp>
      <p:sp>
        <p:nvSpPr>
          <p:cNvPr id="7" name="Text 4"/>
          <p:cNvSpPr/>
          <p:nvPr/>
        </p:nvSpPr>
        <p:spPr>
          <a:xfrm>
            <a:off x="10139124" y="1918097"/>
            <a:ext cx="3845243" cy="258485"/>
          </a:xfrm>
          <a:prstGeom prst="rect">
            <a:avLst/>
          </a:prstGeom>
          <a:noFill/>
          <a:ln/>
        </p:spPr>
        <p:txBody>
          <a:bodyPr wrap="none" lIns="0" tIns="0" rIns="0" bIns="0" rtlCol="0" anchor="t"/>
          <a:lstStyle/>
          <a:p>
            <a:pPr marL="0" indent="0" algn="r" rtl="1">
              <a:lnSpc>
                <a:spcPts val="2000"/>
              </a:lnSpc>
              <a:buNone/>
            </a:pPr>
            <a:r>
              <a:rPr lang="en-US" sz="1250" dirty="0">
                <a:solidFill>
                  <a:srgbClr val="EBECEF"/>
                </a:solidFill>
                <a:latin typeface="Epilogue" pitchFamily="34" charset="0"/>
                <a:ea typeface="Epilogue" pitchFamily="34" charset="-122"/>
                <a:cs typeface="Epilogue" pitchFamily="34" charset="-120"/>
              </a:rPr>
              <a:t>slideToggle ابتدا وضعیت نمایش عنصر را بررسی می‌کند</a:t>
            </a:r>
            <a:endParaRPr lang="en-US" sz="1250" dirty="0"/>
          </a:p>
        </p:txBody>
      </p:sp>
      <p:sp>
        <p:nvSpPr>
          <p:cNvPr id="8" name="Text 5"/>
          <p:cNvSpPr/>
          <p:nvPr/>
        </p:nvSpPr>
        <p:spPr>
          <a:xfrm>
            <a:off x="9816227" y="1190863"/>
            <a:ext cx="161449" cy="201811"/>
          </a:xfrm>
          <a:prstGeom prst="rect">
            <a:avLst/>
          </a:prstGeom>
          <a:noFill/>
          <a:ln/>
        </p:spPr>
        <p:txBody>
          <a:bodyPr wrap="none" lIns="0" tIns="0" rIns="0" bIns="0" rtlCol="0" anchor="t"/>
          <a:lstStyle/>
          <a:p>
            <a:pPr marL="0" indent="0" algn="l" rtl="1">
              <a:lnSpc>
                <a:spcPts val="2000"/>
              </a:lnSpc>
              <a:buNone/>
            </a:pPr>
            <a:r>
              <a:rPr lang="en-US" sz="1250" dirty="0">
                <a:solidFill>
                  <a:srgbClr val="EBECEF"/>
                </a:solidFill>
                <a:latin typeface="Fraunces Light" pitchFamily="34" charset="0"/>
                <a:ea typeface="Fraunces Light" pitchFamily="34" charset="-122"/>
                <a:cs typeface="Fraunces Light" pitchFamily="34" charset="-120"/>
              </a:rPr>
              <a:t>02</a:t>
            </a:r>
            <a:endParaRPr lang="en-US" sz="1250" dirty="0"/>
          </a:p>
        </p:txBody>
      </p:sp>
      <p:sp>
        <p:nvSpPr>
          <p:cNvPr id="9" name="Shape 6"/>
          <p:cNvSpPr/>
          <p:nvPr/>
        </p:nvSpPr>
        <p:spPr>
          <a:xfrm>
            <a:off x="6132433" y="1442442"/>
            <a:ext cx="3845243" cy="22860"/>
          </a:xfrm>
          <a:prstGeom prst="rect">
            <a:avLst/>
          </a:prstGeom>
          <a:solidFill>
            <a:srgbClr val="8C98CA"/>
          </a:solidFill>
          <a:ln/>
        </p:spPr>
      </p:sp>
      <p:sp>
        <p:nvSpPr>
          <p:cNvPr id="10" name="Text 7"/>
          <p:cNvSpPr/>
          <p:nvPr/>
        </p:nvSpPr>
        <p:spPr>
          <a:xfrm>
            <a:off x="7958852" y="1568887"/>
            <a:ext cx="2018824" cy="252413"/>
          </a:xfrm>
          <a:prstGeom prst="rect">
            <a:avLst/>
          </a:prstGeom>
          <a:noFill/>
          <a:ln/>
        </p:spPr>
        <p:txBody>
          <a:bodyPr wrap="none" lIns="0" tIns="0" rIns="0" bIns="0" rtlCol="0" anchor="t"/>
          <a:lstStyle/>
          <a:p>
            <a:pPr marL="0" indent="0" algn="r" rtl="1">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اعمال عملیات مناسب</a:t>
            </a:r>
            <a:endParaRPr lang="en-US" sz="1550" dirty="0"/>
          </a:p>
        </p:txBody>
      </p:sp>
      <p:sp>
        <p:nvSpPr>
          <p:cNvPr id="11" name="Text 8"/>
          <p:cNvSpPr/>
          <p:nvPr/>
        </p:nvSpPr>
        <p:spPr>
          <a:xfrm>
            <a:off x="6132433" y="1918097"/>
            <a:ext cx="3845243" cy="516969"/>
          </a:xfrm>
          <a:prstGeom prst="rect">
            <a:avLst/>
          </a:prstGeom>
          <a:noFill/>
          <a:ln/>
        </p:spPr>
        <p:txBody>
          <a:bodyPr wrap="square" lIns="0" tIns="0" rIns="0" bIns="0" rtlCol="0" anchor="t"/>
          <a:lstStyle/>
          <a:p>
            <a:pPr marL="0" indent="0" algn="r" rtl="1">
              <a:lnSpc>
                <a:spcPts val="2000"/>
              </a:lnSpc>
              <a:buNone/>
            </a:pPr>
            <a:r>
              <a:rPr lang="en-US" sz="1250" dirty="0">
                <a:solidFill>
                  <a:srgbClr val="EBECEF"/>
                </a:solidFill>
                <a:latin typeface="Epilogue" pitchFamily="34" charset="0"/>
                <a:ea typeface="Epilogue" pitchFamily="34" charset="-122"/>
                <a:cs typeface="Epilogue" pitchFamily="34" charset="-120"/>
              </a:rPr>
              <a:t>اگر عنصر مخفی باشد، slideDown و اگر نمایان باشد، slideUp اجرا می‌شود</a:t>
            </a:r>
            <a:endParaRPr lang="en-US" sz="1250" dirty="0"/>
          </a:p>
        </p:txBody>
      </p:sp>
      <p:sp>
        <p:nvSpPr>
          <p:cNvPr id="12" name="Text 9"/>
          <p:cNvSpPr/>
          <p:nvPr/>
        </p:nvSpPr>
        <p:spPr>
          <a:xfrm>
            <a:off x="13822918" y="2717602"/>
            <a:ext cx="161449" cy="201811"/>
          </a:xfrm>
          <a:prstGeom prst="rect">
            <a:avLst/>
          </a:prstGeom>
          <a:noFill/>
          <a:ln/>
        </p:spPr>
        <p:txBody>
          <a:bodyPr wrap="none" lIns="0" tIns="0" rIns="0" bIns="0" rtlCol="0" anchor="t"/>
          <a:lstStyle/>
          <a:p>
            <a:pPr marL="0" indent="0" algn="l" rtl="1">
              <a:lnSpc>
                <a:spcPts val="2000"/>
              </a:lnSpc>
              <a:buNone/>
            </a:pPr>
            <a:r>
              <a:rPr lang="en-US" sz="1250" dirty="0">
                <a:solidFill>
                  <a:srgbClr val="EBECEF"/>
                </a:solidFill>
                <a:latin typeface="Fraunces Light" pitchFamily="34" charset="0"/>
                <a:ea typeface="Fraunces Light" pitchFamily="34" charset="-122"/>
                <a:cs typeface="Fraunces Light" pitchFamily="34" charset="-120"/>
              </a:rPr>
              <a:t>03</a:t>
            </a:r>
            <a:endParaRPr lang="en-US" sz="1250" dirty="0"/>
          </a:p>
        </p:txBody>
      </p:sp>
      <p:sp>
        <p:nvSpPr>
          <p:cNvPr id="13" name="Shape 10"/>
          <p:cNvSpPr/>
          <p:nvPr/>
        </p:nvSpPr>
        <p:spPr>
          <a:xfrm>
            <a:off x="6132433" y="2969181"/>
            <a:ext cx="7851934" cy="22860"/>
          </a:xfrm>
          <a:prstGeom prst="rect">
            <a:avLst/>
          </a:prstGeom>
          <a:solidFill>
            <a:srgbClr val="8C98CA"/>
          </a:solidFill>
          <a:ln/>
        </p:spPr>
      </p:sp>
      <p:sp>
        <p:nvSpPr>
          <p:cNvPr id="14" name="Text 11"/>
          <p:cNvSpPr/>
          <p:nvPr/>
        </p:nvSpPr>
        <p:spPr>
          <a:xfrm>
            <a:off x="11965543" y="3095625"/>
            <a:ext cx="2018824" cy="252413"/>
          </a:xfrm>
          <a:prstGeom prst="rect">
            <a:avLst/>
          </a:prstGeom>
          <a:noFill/>
          <a:ln/>
        </p:spPr>
        <p:txBody>
          <a:bodyPr wrap="none" lIns="0" tIns="0" rIns="0" bIns="0" rtlCol="0" anchor="t"/>
          <a:lstStyle/>
          <a:p>
            <a:pPr marL="0" indent="0" algn="r" rtl="1">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تکرار چرخه</a:t>
            </a:r>
            <a:endParaRPr lang="en-US" sz="1550" dirty="0"/>
          </a:p>
        </p:txBody>
      </p:sp>
      <p:sp>
        <p:nvSpPr>
          <p:cNvPr id="15" name="Text 12"/>
          <p:cNvSpPr/>
          <p:nvPr/>
        </p:nvSpPr>
        <p:spPr>
          <a:xfrm>
            <a:off x="6132433" y="3444835"/>
            <a:ext cx="7851934" cy="258485"/>
          </a:xfrm>
          <a:prstGeom prst="rect">
            <a:avLst/>
          </a:prstGeom>
          <a:noFill/>
          <a:ln/>
        </p:spPr>
        <p:txBody>
          <a:bodyPr wrap="none" lIns="0" tIns="0" rIns="0" bIns="0" rtlCol="0" anchor="t"/>
          <a:lstStyle/>
          <a:p>
            <a:pPr marL="0" indent="0" algn="r" rtl="1">
              <a:lnSpc>
                <a:spcPts val="2000"/>
              </a:lnSpc>
              <a:buNone/>
            </a:pPr>
            <a:r>
              <a:rPr lang="en-US" sz="1250" dirty="0">
                <a:solidFill>
                  <a:srgbClr val="EBECEF"/>
                </a:solidFill>
                <a:latin typeface="Epilogue" pitchFamily="34" charset="0"/>
                <a:ea typeface="Epilogue" pitchFamily="34" charset="-122"/>
                <a:cs typeface="Epilogue" pitchFamily="34" charset="-120"/>
              </a:rPr>
              <a:t>در هر کلیک یا رویداد، عملیات معکوس انجام می‌شود</a:t>
            </a:r>
            <a:endParaRPr lang="en-US" sz="1250" dirty="0"/>
          </a:p>
        </p:txBody>
      </p:sp>
      <p:sp>
        <p:nvSpPr>
          <p:cNvPr id="16" name="Text 13"/>
          <p:cNvSpPr/>
          <p:nvPr/>
        </p:nvSpPr>
        <p:spPr>
          <a:xfrm>
            <a:off x="8263295" y="4167545"/>
            <a:ext cx="2422684" cy="302776"/>
          </a:xfrm>
          <a:prstGeom prst="rect">
            <a:avLst/>
          </a:prstGeom>
          <a:noFill/>
          <a:ln/>
        </p:spPr>
        <p:txBody>
          <a:bodyPr wrap="none" lIns="0" tIns="0" rIns="0" bIns="0" rtlCol="0" anchor="t"/>
          <a:lstStyle/>
          <a:p>
            <a:pPr marL="0" indent="0" algn="r" rtl="1">
              <a:lnSpc>
                <a:spcPts val="2350"/>
              </a:lnSpc>
              <a:buNone/>
            </a:pPr>
            <a:r>
              <a:rPr lang="en-US" sz="1900" dirty="0">
                <a:solidFill>
                  <a:srgbClr val="FFFFFF"/>
                </a:solidFill>
                <a:latin typeface="Fraunces Medium" pitchFamily="34" charset="0"/>
                <a:ea typeface="Fraunces Medium" pitchFamily="34" charset="-122"/>
                <a:cs typeface="Fraunces Medium" pitchFamily="34" charset="-120"/>
              </a:rPr>
              <a:t>کاربردهای رایج</a:t>
            </a:r>
            <a:endParaRPr lang="en-US" sz="1900" dirty="0"/>
          </a:p>
        </p:txBody>
      </p:sp>
      <p:sp>
        <p:nvSpPr>
          <p:cNvPr id="17" name="Text 14"/>
          <p:cNvSpPr/>
          <p:nvPr/>
        </p:nvSpPr>
        <p:spPr>
          <a:xfrm>
            <a:off x="6132433" y="4631769"/>
            <a:ext cx="4553545" cy="258485"/>
          </a:xfrm>
          <a:prstGeom prst="rect">
            <a:avLst/>
          </a:prstGeom>
          <a:noFill/>
          <a:ln/>
        </p:spPr>
        <p:txBody>
          <a:bodyPr wrap="none" lIns="0" tIns="0" rIns="0" bIns="0" rtlCol="0" anchor="t"/>
          <a:lstStyle/>
          <a:p>
            <a:pPr marL="342900" indent="-342900" algn="r" rtl="1">
              <a:lnSpc>
                <a:spcPts val="2000"/>
              </a:lnSpc>
              <a:buSzPct val="100000"/>
              <a:buChar char="•"/>
            </a:pPr>
            <a:r>
              <a:rPr lang="en-US" sz="1250" dirty="0">
                <a:solidFill>
                  <a:srgbClr val="EBECEF"/>
                </a:solidFill>
                <a:latin typeface="Epilogue" pitchFamily="34" charset="0"/>
                <a:ea typeface="Epilogue" pitchFamily="34" charset="-122"/>
                <a:cs typeface="Epilogue" pitchFamily="34" charset="-120"/>
              </a:rPr>
              <a:t>منوهای آکاردئونی (Accordion)</a:t>
            </a:r>
            <a:endParaRPr lang="en-US" sz="1250" dirty="0"/>
          </a:p>
        </p:txBody>
      </p:sp>
      <p:sp>
        <p:nvSpPr>
          <p:cNvPr id="18" name="Text 15"/>
          <p:cNvSpPr/>
          <p:nvPr/>
        </p:nvSpPr>
        <p:spPr>
          <a:xfrm>
            <a:off x="6132433" y="4946690"/>
            <a:ext cx="4553545" cy="258485"/>
          </a:xfrm>
          <a:prstGeom prst="rect">
            <a:avLst/>
          </a:prstGeom>
          <a:noFill/>
          <a:ln/>
        </p:spPr>
        <p:txBody>
          <a:bodyPr wrap="none" lIns="0" tIns="0" rIns="0" bIns="0" rtlCol="0" anchor="t"/>
          <a:lstStyle/>
          <a:p>
            <a:pPr marL="342900" indent="-342900" algn="r" rtl="1">
              <a:lnSpc>
                <a:spcPts val="2000"/>
              </a:lnSpc>
              <a:buSzPct val="100000"/>
              <a:buChar char="•"/>
            </a:pPr>
            <a:r>
              <a:rPr lang="en-US" sz="1250" dirty="0">
                <a:solidFill>
                  <a:srgbClr val="EBECEF"/>
                </a:solidFill>
                <a:latin typeface="Epilogue" pitchFamily="34" charset="0"/>
                <a:ea typeface="Epilogue" pitchFamily="34" charset="-122"/>
                <a:cs typeface="Epilogue" pitchFamily="34" charset="-120"/>
              </a:rPr>
              <a:t>پنل‌های FAQ قابل باز شدن</a:t>
            </a:r>
            <a:endParaRPr lang="en-US" sz="1250" dirty="0"/>
          </a:p>
        </p:txBody>
      </p:sp>
      <p:sp>
        <p:nvSpPr>
          <p:cNvPr id="19" name="Text 16"/>
          <p:cNvSpPr/>
          <p:nvPr/>
        </p:nvSpPr>
        <p:spPr>
          <a:xfrm>
            <a:off x="6132433" y="5261610"/>
            <a:ext cx="4553545" cy="258485"/>
          </a:xfrm>
          <a:prstGeom prst="rect">
            <a:avLst/>
          </a:prstGeom>
          <a:noFill/>
          <a:ln/>
        </p:spPr>
        <p:txBody>
          <a:bodyPr wrap="none" lIns="0" tIns="0" rIns="0" bIns="0" rtlCol="0" anchor="t"/>
          <a:lstStyle/>
          <a:p>
            <a:pPr marL="342900" indent="-342900" algn="r" rtl="1">
              <a:lnSpc>
                <a:spcPts val="2000"/>
              </a:lnSpc>
              <a:buSzPct val="100000"/>
              <a:buChar char="•"/>
            </a:pPr>
            <a:r>
              <a:rPr lang="en-US" sz="1250" dirty="0">
                <a:solidFill>
                  <a:srgbClr val="EBECEF"/>
                </a:solidFill>
                <a:latin typeface="Epilogue" pitchFamily="34" charset="0"/>
                <a:ea typeface="Epilogue" pitchFamily="34" charset="-122"/>
                <a:cs typeface="Epilogue" pitchFamily="34" charset="-120"/>
              </a:rPr>
              <a:t>فیلترهای جستجو</a:t>
            </a:r>
            <a:endParaRPr lang="en-US" sz="1250" dirty="0"/>
          </a:p>
        </p:txBody>
      </p:sp>
      <p:sp>
        <p:nvSpPr>
          <p:cNvPr id="20" name="Text 17"/>
          <p:cNvSpPr/>
          <p:nvPr/>
        </p:nvSpPr>
        <p:spPr>
          <a:xfrm>
            <a:off x="6132433" y="5576530"/>
            <a:ext cx="4553545" cy="258485"/>
          </a:xfrm>
          <a:prstGeom prst="rect">
            <a:avLst/>
          </a:prstGeom>
          <a:noFill/>
          <a:ln/>
        </p:spPr>
        <p:txBody>
          <a:bodyPr wrap="none" lIns="0" tIns="0" rIns="0" bIns="0" rtlCol="0" anchor="t"/>
          <a:lstStyle/>
          <a:p>
            <a:pPr marL="342900" indent="-342900" algn="r" rtl="1">
              <a:lnSpc>
                <a:spcPts val="2000"/>
              </a:lnSpc>
              <a:buSzPct val="100000"/>
              <a:buChar char="•"/>
            </a:pPr>
            <a:r>
              <a:rPr lang="en-US" sz="1250" dirty="0">
                <a:solidFill>
                  <a:srgbClr val="EBECEF"/>
                </a:solidFill>
                <a:latin typeface="Epilogue" pitchFamily="34" charset="0"/>
                <a:ea typeface="Epilogue" pitchFamily="34" charset="-122"/>
                <a:cs typeface="Epilogue" pitchFamily="34" charset="-120"/>
              </a:rPr>
              <a:t>محتوای "بیشتر بخوانید"</a:t>
            </a:r>
            <a:endParaRPr lang="en-US" sz="1250" dirty="0"/>
          </a:p>
        </p:txBody>
      </p:sp>
      <p:sp>
        <p:nvSpPr>
          <p:cNvPr id="21" name="Text 18"/>
          <p:cNvSpPr/>
          <p:nvPr/>
        </p:nvSpPr>
        <p:spPr>
          <a:xfrm>
            <a:off x="6132433" y="5891451"/>
            <a:ext cx="4553545" cy="258485"/>
          </a:xfrm>
          <a:prstGeom prst="rect">
            <a:avLst/>
          </a:prstGeom>
          <a:noFill/>
          <a:ln/>
        </p:spPr>
        <p:txBody>
          <a:bodyPr wrap="none" lIns="0" tIns="0" rIns="0" bIns="0" rtlCol="0" anchor="t"/>
          <a:lstStyle/>
          <a:p>
            <a:pPr marL="342900" indent="-342900" algn="r" rtl="1">
              <a:lnSpc>
                <a:spcPts val="2000"/>
              </a:lnSpc>
              <a:buSzPct val="100000"/>
              <a:buChar char="•"/>
            </a:pPr>
            <a:r>
              <a:rPr lang="en-US" sz="1250" dirty="0">
                <a:solidFill>
                  <a:srgbClr val="EBECEF"/>
                </a:solidFill>
                <a:latin typeface="Epilogue" pitchFamily="34" charset="0"/>
                <a:ea typeface="Epilogue" pitchFamily="34" charset="-122"/>
                <a:cs typeface="Epilogue" pitchFamily="34" charset="-120"/>
              </a:rPr>
              <a:t>منوهای کشویی موبایل</a:t>
            </a:r>
            <a:endParaRPr lang="en-US" sz="1250" dirty="0"/>
          </a:p>
        </p:txBody>
      </p:sp>
      <p:sp>
        <p:nvSpPr>
          <p:cNvPr id="22" name="Shape 19"/>
          <p:cNvSpPr/>
          <p:nvPr/>
        </p:nvSpPr>
        <p:spPr>
          <a:xfrm>
            <a:off x="6132433" y="6331625"/>
            <a:ext cx="4553545" cy="1276112"/>
          </a:xfrm>
          <a:prstGeom prst="roundRect">
            <a:avLst>
              <a:gd name="adj" fmla="val 5316"/>
            </a:avLst>
          </a:prstGeom>
          <a:solidFill>
            <a:srgbClr val="151B33"/>
          </a:solidFill>
          <a:ln/>
        </p:spPr>
      </p:sp>
      <p:sp>
        <p:nvSpPr>
          <p:cNvPr id="23" name="Shape 20"/>
          <p:cNvSpPr/>
          <p:nvPr/>
        </p:nvSpPr>
        <p:spPr>
          <a:xfrm>
            <a:off x="6132433" y="6331625"/>
            <a:ext cx="4569500" cy="1276112"/>
          </a:xfrm>
          <a:prstGeom prst="roundRect">
            <a:avLst>
              <a:gd name="adj" fmla="val 1899"/>
            </a:avLst>
          </a:prstGeom>
          <a:solidFill>
            <a:srgbClr val="151B33"/>
          </a:solidFill>
          <a:ln/>
        </p:spPr>
        <p:txBody>
          <a:bodyPr/>
          <a:lstStyle/>
          <a:p>
            <a:endParaRPr lang="en-US" dirty="0"/>
          </a:p>
        </p:txBody>
      </p:sp>
      <p:sp>
        <p:nvSpPr>
          <p:cNvPr id="24" name="Text 21"/>
          <p:cNvSpPr/>
          <p:nvPr/>
        </p:nvSpPr>
        <p:spPr>
          <a:xfrm>
            <a:off x="6285905" y="6452711"/>
            <a:ext cx="4246602" cy="1033939"/>
          </a:xfrm>
          <a:prstGeom prst="rect">
            <a:avLst/>
          </a:prstGeom>
          <a:noFill/>
          <a:ln/>
        </p:spPr>
        <p:txBody>
          <a:bodyPr wrap="square" lIns="0" tIns="0" rIns="0" bIns="0" rtlCol="0" anchor="t"/>
          <a:lstStyle/>
          <a:p>
            <a:pPr marL="0" indent="0" algn="l">
              <a:lnSpc>
                <a:spcPts val="2000"/>
              </a:lnSpc>
              <a:buNone/>
            </a:pPr>
            <a:r>
              <a:rPr lang="en-US" sz="1250" dirty="0">
                <a:solidFill>
                  <a:srgbClr val="EBECEF"/>
                </a:solidFill>
                <a:highlight>
                  <a:srgbClr val="151B33"/>
                </a:highlight>
                <a:latin typeface="Consolas" pitchFamily="34" charset="0"/>
                <a:ea typeface="Consolas" pitchFamily="34" charset="-122"/>
                <a:cs typeface="Consolas" pitchFamily="34" charset="-120"/>
              </a:rPr>
              <a:t>// استفاده ساده$(".toggle-btn").click(function(){  $(".content").slideToggle("fast");});</a:t>
            </a:r>
            <a:endParaRPr lang="en-US" sz="1250" dirty="0"/>
          </a:p>
        </p:txBody>
      </p:sp>
      <p:pic>
        <p:nvPicPr>
          <p:cNvPr id="25" name="Image 1" descr="preencoded.png"/>
          <p:cNvPicPr>
            <a:picLocks noChangeAspect="1"/>
          </p:cNvPicPr>
          <p:nvPr/>
        </p:nvPicPr>
        <p:blipFill>
          <a:blip r:embed="rId4"/>
          <a:stretch>
            <a:fillRect/>
          </a:stretch>
        </p:blipFill>
        <p:spPr>
          <a:xfrm>
            <a:off x="11087457" y="4187785"/>
            <a:ext cx="2904411" cy="2904411"/>
          </a:xfrm>
          <a:prstGeom prst="rect">
            <a:avLst/>
          </a:prstGeom>
        </p:spPr>
      </p:pic>
      <p:sp>
        <p:nvSpPr>
          <p:cNvPr id="26" name="Rectangle 25">
            <a:extLst>
              <a:ext uri="{FF2B5EF4-FFF2-40B4-BE49-F238E27FC236}">
                <a16:creationId xmlns:a16="http://schemas.microsoft.com/office/drawing/2014/main" id="{100D4638-F131-A32B-7AF1-D20ABB706B79}"/>
              </a:ext>
            </a:extLst>
          </p:cNvPr>
          <p:cNvSpPr/>
          <p:nvPr/>
        </p:nvSpPr>
        <p:spPr>
          <a:xfrm>
            <a:off x="12883792" y="7778496"/>
            <a:ext cx="1746607" cy="381901"/>
          </a:xfrm>
          <a:prstGeom prst="rect">
            <a:avLst/>
          </a:prstGeom>
          <a:solidFill>
            <a:srgbClr val="080E26"/>
          </a:solidFill>
          <a:ln>
            <a:solidFill>
              <a:srgbClr val="080E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648"/>
          </a:xfrm>
          <a:prstGeom prst="rect">
            <a:avLst/>
          </a:prstGeom>
        </p:spPr>
      </p:pic>
      <p:sp>
        <p:nvSpPr>
          <p:cNvPr id="3" name="Text 0"/>
          <p:cNvSpPr/>
          <p:nvPr/>
        </p:nvSpPr>
        <p:spPr>
          <a:xfrm>
            <a:off x="7444621" y="359331"/>
            <a:ext cx="6663095" cy="408384"/>
          </a:xfrm>
          <a:prstGeom prst="rect">
            <a:avLst/>
          </a:prstGeom>
          <a:noFill/>
          <a:ln/>
        </p:spPr>
        <p:txBody>
          <a:bodyPr wrap="none" lIns="0" tIns="0" rIns="0" bIns="0" rtlCol="0" anchor="t"/>
          <a:lstStyle/>
          <a:p>
            <a:pPr marL="0" indent="0" algn="r" rtl="1">
              <a:lnSpc>
                <a:spcPts val="3200"/>
              </a:lnSpc>
              <a:buNone/>
            </a:pPr>
            <a:r>
              <a:rPr lang="en-US" sz="2550" dirty="0">
                <a:solidFill>
                  <a:srgbClr val="FFFFFF"/>
                </a:solidFill>
                <a:latin typeface="Fraunces Medium" pitchFamily="34" charset="0"/>
                <a:ea typeface="Fraunces Medium" pitchFamily="34" charset="-122"/>
                <a:cs typeface="Fraunces Medium" pitchFamily="34" charset="-120"/>
              </a:rPr>
              <a:t>تفاوت اصلی slide با animate در jQuery چیست؟</a:t>
            </a:r>
            <a:endParaRPr lang="en-US" sz="2550" dirty="0"/>
          </a:p>
        </p:txBody>
      </p:sp>
      <p:sp>
        <p:nvSpPr>
          <p:cNvPr id="4" name="Shape 1"/>
          <p:cNvSpPr/>
          <p:nvPr/>
        </p:nvSpPr>
        <p:spPr>
          <a:xfrm>
            <a:off x="14092476" y="963692"/>
            <a:ext cx="15240" cy="3917275"/>
          </a:xfrm>
          <a:prstGeom prst="roundRect">
            <a:avLst>
              <a:gd name="adj" fmla="val 360149"/>
            </a:avLst>
          </a:prstGeom>
          <a:solidFill>
            <a:srgbClr val="414A70"/>
          </a:solidFill>
          <a:ln/>
        </p:spPr>
      </p:sp>
      <p:sp>
        <p:nvSpPr>
          <p:cNvPr id="5" name="Shape 2"/>
          <p:cNvSpPr/>
          <p:nvPr/>
        </p:nvSpPr>
        <p:spPr>
          <a:xfrm>
            <a:off x="5993844" y="963692"/>
            <a:ext cx="8098631" cy="1827967"/>
          </a:xfrm>
          <a:prstGeom prst="roundRect">
            <a:avLst>
              <a:gd name="adj" fmla="val 3003"/>
            </a:avLst>
          </a:prstGeom>
          <a:solidFill>
            <a:srgbClr val="283157"/>
          </a:solidFill>
          <a:ln w="7620">
            <a:solidFill>
              <a:srgbClr val="8C98CA"/>
            </a:solidFill>
            <a:prstDash val="solid"/>
          </a:ln>
        </p:spPr>
      </p:sp>
      <p:sp>
        <p:nvSpPr>
          <p:cNvPr id="6" name="Text 3"/>
          <p:cNvSpPr/>
          <p:nvPr/>
        </p:nvSpPr>
        <p:spPr>
          <a:xfrm>
            <a:off x="12001738" y="1101923"/>
            <a:ext cx="1960126" cy="244912"/>
          </a:xfrm>
          <a:prstGeom prst="rect">
            <a:avLst/>
          </a:prstGeom>
          <a:noFill/>
          <a:ln/>
        </p:spPr>
        <p:txBody>
          <a:bodyPr wrap="none" lIns="0" tIns="0" rIns="0" bIns="0" rtlCol="0" anchor="t"/>
          <a:lstStyle/>
          <a:p>
            <a:pPr marL="0" indent="0" algn="r" rtl="1">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متدهای Slide</a:t>
            </a:r>
            <a:endParaRPr lang="en-US" sz="1500" dirty="0"/>
          </a:p>
        </p:txBody>
      </p:sp>
      <p:sp>
        <p:nvSpPr>
          <p:cNvPr id="7" name="Text 4"/>
          <p:cNvSpPr/>
          <p:nvPr/>
        </p:nvSpPr>
        <p:spPr>
          <a:xfrm>
            <a:off x="6132076" y="1425178"/>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فقط روی ارتفاع (height) عمل می‌کنند</a:t>
            </a:r>
            <a:endParaRPr lang="en-US" sz="1000" dirty="0"/>
          </a:p>
        </p:txBody>
      </p:sp>
      <p:sp>
        <p:nvSpPr>
          <p:cNvPr id="8" name="Text 5"/>
          <p:cNvSpPr/>
          <p:nvPr/>
        </p:nvSpPr>
        <p:spPr>
          <a:xfrm>
            <a:off x="6132076" y="1679972"/>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برای نمایش/مخفی کردن طراحی شده‌اند</a:t>
            </a:r>
            <a:endParaRPr lang="en-US" sz="1000" dirty="0"/>
          </a:p>
        </p:txBody>
      </p:sp>
      <p:sp>
        <p:nvSpPr>
          <p:cNvPr id="9" name="Text 6"/>
          <p:cNvSpPr/>
          <p:nvPr/>
        </p:nvSpPr>
        <p:spPr>
          <a:xfrm>
            <a:off x="6132076" y="1934766"/>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سینتکس ساده و سریع</a:t>
            </a:r>
            <a:endParaRPr lang="en-US" sz="1000" dirty="0"/>
          </a:p>
        </p:txBody>
      </p:sp>
      <p:sp>
        <p:nvSpPr>
          <p:cNvPr id="10" name="Text 7"/>
          <p:cNvSpPr/>
          <p:nvPr/>
        </p:nvSpPr>
        <p:spPr>
          <a:xfrm>
            <a:off x="6132076" y="2189559"/>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محدود به حرکت عمودی</a:t>
            </a:r>
            <a:endParaRPr lang="en-US" sz="1000" dirty="0"/>
          </a:p>
        </p:txBody>
      </p:sp>
      <p:sp>
        <p:nvSpPr>
          <p:cNvPr id="11" name="Text 8"/>
          <p:cNvSpPr/>
          <p:nvPr/>
        </p:nvSpPr>
        <p:spPr>
          <a:xfrm>
            <a:off x="6132076" y="2444353"/>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کد کوتاه‌تر و خواناتر</a:t>
            </a:r>
            <a:endParaRPr lang="en-US" sz="1000" dirty="0"/>
          </a:p>
        </p:txBody>
      </p:sp>
      <p:sp>
        <p:nvSpPr>
          <p:cNvPr id="12" name="Shape 9"/>
          <p:cNvSpPr/>
          <p:nvPr/>
        </p:nvSpPr>
        <p:spPr>
          <a:xfrm>
            <a:off x="5993844" y="3053001"/>
            <a:ext cx="8098631" cy="1827967"/>
          </a:xfrm>
          <a:prstGeom prst="roundRect">
            <a:avLst>
              <a:gd name="adj" fmla="val 3003"/>
            </a:avLst>
          </a:prstGeom>
          <a:solidFill>
            <a:srgbClr val="283157"/>
          </a:solidFill>
          <a:ln w="7620">
            <a:solidFill>
              <a:srgbClr val="414A70"/>
            </a:solidFill>
            <a:prstDash val="solid"/>
          </a:ln>
        </p:spPr>
      </p:sp>
      <p:sp>
        <p:nvSpPr>
          <p:cNvPr id="13" name="Text 10"/>
          <p:cNvSpPr/>
          <p:nvPr/>
        </p:nvSpPr>
        <p:spPr>
          <a:xfrm>
            <a:off x="12001738" y="3191232"/>
            <a:ext cx="1960126" cy="244912"/>
          </a:xfrm>
          <a:prstGeom prst="rect">
            <a:avLst/>
          </a:prstGeom>
          <a:noFill/>
          <a:ln/>
        </p:spPr>
        <p:txBody>
          <a:bodyPr wrap="none" lIns="0" tIns="0" rIns="0" bIns="0" rtlCol="0" anchor="t"/>
          <a:lstStyle/>
          <a:p>
            <a:pPr marL="0" indent="0" algn="r" rtl="1">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متد Animate</a:t>
            </a:r>
            <a:endParaRPr lang="en-US" sz="1500" dirty="0"/>
          </a:p>
        </p:txBody>
      </p:sp>
      <p:sp>
        <p:nvSpPr>
          <p:cNvPr id="14" name="Text 11"/>
          <p:cNvSpPr/>
          <p:nvPr/>
        </p:nvSpPr>
        <p:spPr>
          <a:xfrm>
            <a:off x="6132076" y="3514487"/>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هر ویژگی CSS عددی را تغییر می‌دهد</a:t>
            </a:r>
            <a:endParaRPr lang="en-US" sz="1000" dirty="0"/>
          </a:p>
        </p:txBody>
      </p:sp>
      <p:sp>
        <p:nvSpPr>
          <p:cNvPr id="15" name="Text 12"/>
          <p:cNvSpPr/>
          <p:nvPr/>
        </p:nvSpPr>
        <p:spPr>
          <a:xfrm>
            <a:off x="6132076" y="3769281"/>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کنترل کامل بر انیمیشن</a:t>
            </a:r>
            <a:endParaRPr lang="en-US" sz="1000" dirty="0"/>
          </a:p>
        </p:txBody>
      </p:sp>
      <p:sp>
        <p:nvSpPr>
          <p:cNvPr id="16" name="Text 13"/>
          <p:cNvSpPr/>
          <p:nvPr/>
        </p:nvSpPr>
        <p:spPr>
          <a:xfrm>
            <a:off x="6132076" y="4024074"/>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قابلیت ترکیب چند ویژگی</a:t>
            </a:r>
            <a:endParaRPr lang="en-US" sz="1000" dirty="0"/>
          </a:p>
        </p:txBody>
      </p:sp>
      <p:sp>
        <p:nvSpPr>
          <p:cNvPr id="17" name="Text 14"/>
          <p:cNvSpPr/>
          <p:nvPr/>
        </p:nvSpPr>
        <p:spPr>
          <a:xfrm>
            <a:off x="6132076" y="4278868"/>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انعطاف‌پذیری بالا</a:t>
            </a:r>
            <a:endParaRPr lang="en-US" sz="1000" dirty="0"/>
          </a:p>
        </p:txBody>
      </p:sp>
      <p:sp>
        <p:nvSpPr>
          <p:cNvPr id="18" name="Text 15"/>
          <p:cNvSpPr/>
          <p:nvPr/>
        </p:nvSpPr>
        <p:spPr>
          <a:xfrm>
            <a:off x="6132076" y="4533662"/>
            <a:ext cx="7829788" cy="209074"/>
          </a:xfrm>
          <a:prstGeom prst="rect">
            <a:avLst/>
          </a:prstGeom>
          <a:noFill/>
          <a:ln/>
        </p:spPr>
        <p:txBody>
          <a:bodyPr wrap="none" lIns="0" tIns="0" rIns="0" bIns="0" rtlCol="0" anchor="t"/>
          <a:lstStyle/>
          <a:p>
            <a:pPr marL="342900" indent="-342900" algn="r" rtl="1">
              <a:lnSpc>
                <a:spcPts val="1600"/>
              </a:lnSpc>
              <a:buSzPct val="100000"/>
              <a:buChar char="•"/>
            </a:pPr>
            <a:r>
              <a:rPr lang="en-US" sz="1000" dirty="0">
                <a:solidFill>
                  <a:srgbClr val="EBECEF"/>
                </a:solidFill>
                <a:latin typeface="Epilogue" pitchFamily="34" charset="0"/>
                <a:ea typeface="Epilogue" pitchFamily="34" charset="-122"/>
                <a:cs typeface="Epilogue" pitchFamily="34" charset="-120"/>
              </a:rPr>
              <a:t>پیچیدگی بیشتر در کدنویسی</a:t>
            </a:r>
            <a:endParaRPr lang="en-US" sz="1000" dirty="0"/>
          </a:p>
        </p:txBody>
      </p:sp>
      <p:sp>
        <p:nvSpPr>
          <p:cNvPr id="19" name="Text 16"/>
          <p:cNvSpPr/>
          <p:nvPr/>
        </p:nvSpPr>
        <p:spPr>
          <a:xfrm>
            <a:off x="8265557" y="5158502"/>
            <a:ext cx="1633418" cy="204192"/>
          </a:xfrm>
          <a:prstGeom prst="rect">
            <a:avLst/>
          </a:prstGeom>
          <a:noFill/>
          <a:ln/>
        </p:spPr>
        <p:txBody>
          <a:bodyPr wrap="none" lIns="0" tIns="0" rIns="0" bIns="0" rtlCol="0" anchor="t"/>
          <a:lstStyle/>
          <a:p>
            <a:pPr marL="0" indent="0" algn="r" rtl="1">
              <a:lnSpc>
                <a:spcPts val="1600"/>
              </a:lnSpc>
              <a:buNone/>
            </a:pPr>
            <a:r>
              <a:rPr lang="en-US" sz="1250" dirty="0">
                <a:solidFill>
                  <a:srgbClr val="FFFFFF"/>
                </a:solidFill>
                <a:latin typeface="Fraunces Medium" pitchFamily="34" charset="0"/>
                <a:ea typeface="Fraunces Medium" pitchFamily="34" charset="-122"/>
                <a:cs typeface="Fraunces Medium" pitchFamily="34" charset="-120"/>
              </a:rPr>
              <a:t>مثال Slide:</a:t>
            </a:r>
            <a:endParaRPr lang="en-US" sz="1250" dirty="0"/>
          </a:p>
        </p:txBody>
      </p:sp>
      <p:sp>
        <p:nvSpPr>
          <p:cNvPr id="20" name="Shape 17"/>
          <p:cNvSpPr/>
          <p:nvPr/>
        </p:nvSpPr>
        <p:spPr>
          <a:xfrm>
            <a:off x="6009084" y="5509617"/>
            <a:ext cx="3889891" cy="405051"/>
          </a:xfrm>
          <a:prstGeom prst="roundRect">
            <a:avLst>
              <a:gd name="adj" fmla="val 13551"/>
            </a:avLst>
          </a:prstGeom>
          <a:solidFill>
            <a:srgbClr val="151B33"/>
          </a:solidFill>
          <a:ln/>
        </p:spPr>
      </p:sp>
      <p:sp>
        <p:nvSpPr>
          <p:cNvPr id="21" name="Shape 18"/>
          <p:cNvSpPr/>
          <p:nvPr/>
        </p:nvSpPr>
        <p:spPr>
          <a:xfrm>
            <a:off x="6002655" y="5509617"/>
            <a:ext cx="3902750" cy="405051"/>
          </a:xfrm>
          <a:prstGeom prst="roundRect">
            <a:avLst>
              <a:gd name="adj" fmla="val 4840"/>
            </a:avLst>
          </a:prstGeom>
          <a:solidFill>
            <a:srgbClr val="151B33"/>
          </a:solidFill>
          <a:ln/>
        </p:spPr>
      </p:sp>
      <p:sp>
        <p:nvSpPr>
          <p:cNvPr id="22" name="Text 19"/>
          <p:cNvSpPr/>
          <p:nvPr/>
        </p:nvSpPr>
        <p:spPr>
          <a:xfrm>
            <a:off x="6133267" y="5607606"/>
            <a:ext cx="3641527" cy="209074"/>
          </a:xfrm>
          <a:prstGeom prst="rect">
            <a:avLst/>
          </a:prstGeom>
          <a:noFill/>
          <a:ln/>
        </p:spPr>
        <p:txBody>
          <a:bodyPr wrap="none" lIns="0" tIns="0" rIns="0" bIns="0" rtlCol="0" anchor="t"/>
          <a:lstStyle/>
          <a:p>
            <a:pPr marL="0" indent="0" algn="l">
              <a:lnSpc>
                <a:spcPts val="1600"/>
              </a:lnSpc>
              <a:buNone/>
            </a:pPr>
            <a:r>
              <a:rPr lang="en-US" sz="1000" dirty="0">
                <a:solidFill>
                  <a:srgbClr val="EBECEF"/>
                </a:solidFill>
                <a:highlight>
                  <a:srgbClr val="151B33"/>
                </a:highlight>
                <a:latin typeface="Consolas" pitchFamily="34" charset="0"/>
                <a:ea typeface="Consolas" pitchFamily="34" charset="-122"/>
                <a:cs typeface="Consolas" pitchFamily="34" charset="-120"/>
              </a:rPr>
              <a:t>$(".box").slideDown(500);</a:t>
            </a:r>
            <a:endParaRPr lang="en-US" sz="1000" dirty="0"/>
          </a:p>
        </p:txBody>
      </p:sp>
      <p:sp>
        <p:nvSpPr>
          <p:cNvPr id="23" name="Text 20"/>
          <p:cNvSpPr/>
          <p:nvPr/>
        </p:nvSpPr>
        <p:spPr>
          <a:xfrm>
            <a:off x="6009084" y="6061591"/>
            <a:ext cx="3889891" cy="209074"/>
          </a:xfrm>
          <a:prstGeom prst="rect">
            <a:avLst/>
          </a:prstGeom>
          <a:noFill/>
          <a:ln/>
        </p:spPr>
        <p:txBody>
          <a:bodyPr wrap="none" lIns="0" tIns="0" rIns="0" bIns="0" rtlCol="0" anchor="t"/>
          <a:lstStyle/>
          <a:p>
            <a:pPr marL="0" indent="0" algn="r" rtl="1">
              <a:lnSpc>
                <a:spcPts val="1600"/>
              </a:lnSpc>
              <a:buNone/>
            </a:pPr>
            <a:r>
              <a:rPr lang="en-US" sz="1000" dirty="0">
                <a:solidFill>
                  <a:srgbClr val="EBECEF"/>
                </a:solidFill>
                <a:latin typeface="Epilogue" pitchFamily="34" charset="0"/>
                <a:ea typeface="Epilogue" pitchFamily="34" charset="-122"/>
                <a:cs typeface="Epilogue" pitchFamily="34" charset="-120"/>
              </a:rPr>
              <a:t>تنها ارتفاع تغییر می‌کند</a:t>
            </a:r>
            <a:endParaRPr lang="en-US" sz="1000" dirty="0"/>
          </a:p>
        </p:txBody>
      </p:sp>
      <p:sp>
        <p:nvSpPr>
          <p:cNvPr id="24" name="Text 21"/>
          <p:cNvSpPr/>
          <p:nvPr/>
        </p:nvSpPr>
        <p:spPr>
          <a:xfrm>
            <a:off x="12481917" y="5158502"/>
            <a:ext cx="1633418" cy="204192"/>
          </a:xfrm>
          <a:prstGeom prst="rect">
            <a:avLst/>
          </a:prstGeom>
          <a:noFill/>
          <a:ln/>
        </p:spPr>
        <p:txBody>
          <a:bodyPr wrap="none" lIns="0" tIns="0" rIns="0" bIns="0" rtlCol="0" anchor="t"/>
          <a:lstStyle/>
          <a:p>
            <a:pPr marL="0" indent="0" algn="r" rtl="1">
              <a:lnSpc>
                <a:spcPts val="1600"/>
              </a:lnSpc>
              <a:buNone/>
            </a:pPr>
            <a:r>
              <a:rPr lang="en-US" sz="1250" dirty="0">
                <a:solidFill>
                  <a:srgbClr val="FFFFFF"/>
                </a:solidFill>
                <a:latin typeface="Fraunces Medium" pitchFamily="34" charset="0"/>
                <a:ea typeface="Fraunces Medium" pitchFamily="34" charset="-122"/>
                <a:cs typeface="Fraunces Medium" pitchFamily="34" charset="-120"/>
              </a:rPr>
              <a:t>مثال Animate:</a:t>
            </a:r>
            <a:endParaRPr lang="en-US" sz="1250" dirty="0"/>
          </a:p>
        </p:txBody>
      </p:sp>
      <p:sp>
        <p:nvSpPr>
          <p:cNvPr id="25" name="Shape 22"/>
          <p:cNvSpPr/>
          <p:nvPr/>
        </p:nvSpPr>
        <p:spPr>
          <a:xfrm>
            <a:off x="10225445" y="5509617"/>
            <a:ext cx="3889891" cy="1241346"/>
          </a:xfrm>
          <a:prstGeom prst="roundRect">
            <a:avLst>
              <a:gd name="adj" fmla="val 4422"/>
            </a:avLst>
          </a:prstGeom>
          <a:solidFill>
            <a:srgbClr val="151B33"/>
          </a:solidFill>
          <a:ln/>
        </p:spPr>
      </p:sp>
      <p:sp>
        <p:nvSpPr>
          <p:cNvPr id="26" name="Shape 23"/>
          <p:cNvSpPr/>
          <p:nvPr/>
        </p:nvSpPr>
        <p:spPr>
          <a:xfrm>
            <a:off x="10219015" y="5509617"/>
            <a:ext cx="3902750" cy="1241346"/>
          </a:xfrm>
          <a:prstGeom prst="roundRect">
            <a:avLst>
              <a:gd name="adj" fmla="val 1579"/>
            </a:avLst>
          </a:prstGeom>
          <a:solidFill>
            <a:srgbClr val="151B33"/>
          </a:solidFill>
          <a:ln/>
        </p:spPr>
      </p:sp>
      <p:sp>
        <p:nvSpPr>
          <p:cNvPr id="27" name="Text 24"/>
          <p:cNvSpPr/>
          <p:nvPr/>
        </p:nvSpPr>
        <p:spPr>
          <a:xfrm>
            <a:off x="10349627" y="5607606"/>
            <a:ext cx="3641527" cy="1045369"/>
          </a:xfrm>
          <a:prstGeom prst="rect">
            <a:avLst/>
          </a:prstGeom>
          <a:noFill/>
          <a:ln/>
        </p:spPr>
        <p:txBody>
          <a:bodyPr wrap="square" lIns="0" tIns="0" rIns="0" bIns="0" rtlCol="0" anchor="t"/>
          <a:lstStyle/>
          <a:p>
            <a:pPr marL="0" indent="0" algn="l">
              <a:lnSpc>
                <a:spcPts val="1600"/>
              </a:lnSpc>
              <a:buNone/>
            </a:pPr>
            <a:r>
              <a:rPr lang="en-US" sz="1000" dirty="0">
                <a:solidFill>
                  <a:srgbClr val="EBECEF"/>
                </a:solidFill>
                <a:highlight>
                  <a:srgbClr val="151B33"/>
                </a:highlight>
                <a:latin typeface="Consolas" pitchFamily="34" charset="0"/>
                <a:ea typeface="Consolas" pitchFamily="34" charset="-122"/>
                <a:cs typeface="Consolas" pitchFamily="34" charset="-120"/>
              </a:rPr>
              <a:t>$(".box").animate({  height: "300px",  width: "400px",  opacity: 0.5}, 500);</a:t>
            </a:r>
            <a:endParaRPr lang="en-US" sz="1000" dirty="0"/>
          </a:p>
        </p:txBody>
      </p:sp>
      <p:sp>
        <p:nvSpPr>
          <p:cNvPr id="28" name="Text 25"/>
          <p:cNvSpPr/>
          <p:nvPr/>
        </p:nvSpPr>
        <p:spPr>
          <a:xfrm>
            <a:off x="10225445" y="6897886"/>
            <a:ext cx="3889891" cy="209074"/>
          </a:xfrm>
          <a:prstGeom prst="rect">
            <a:avLst/>
          </a:prstGeom>
          <a:noFill/>
          <a:ln/>
        </p:spPr>
        <p:txBody>
          <a:bodyPr wrap="none" lIns="0" tIns="0" rIns="0" bIns="0" rtlCol="0" anchor="t"/>
          <a:lstStyle/>
          <a:p>
            <a:pPr marL="0" indent="0" algn="r" rtl="1">
              <a:lnSpc>
                <a:spcPts val="1600"/>
              </a:lnSpc>
              <a:buNone/>
            </a:pPr>
            <a:r>
              <a:rPr lang="en-US" sz="1000" dirty="0">
                <a:solidFill>
                  <a:srgbClr val="EBECEF"/>
                </a:solidFill>
                <a:latin typeface="Epilogue" pitchFamily="34" charset="0"/>
                <a:ea typeface="Epilogue" pitchFamily="34" charset="-122"/>
                <a:cs typeface="Epilogue" pitchFamily="34" charset="-120"/>
              </a:rPr>
              <a:t>چند ویژگی همزمان تغییر می‌کنند</a:t>
            </a:r>
            <a:endParaRPr lang="en-US" sz="1000" dirty="0"/>
          </a:p>
        </p:txBody>
      </p:sp>
      <p:sp>
        <p:nvSpPr>
          <p:cNvPr id="29" name="Text 26"/>
          <p:cNvSpPr/>
          <p:nvPr/>
        </p:nvSpPr>
        <p:spPr>
          <a:xfrm>
            <a:off x="6009084" y="7518321"/>
            <a:ext cx="7902654" cy="209074"/>
          </a:xfrm>
          <a:prstGeom prst="rect">
            <a:avLst/>
          </a:prstGeom>
          <a:noFill/>
          <a:ln/>
        </p:spPr>
        <p:txBody>
          <a:bodyPr wrap="none" lIns="0" tIns="0" rIns="0" bIns="0" rtlCol="0" anchor="t"/>
          <a:lstStyle/>
          <a:p>
            <a:pPr marL="0" indent="0" algn="r" rtl="1">
              <a:lnSpc>
                <a:spcPts val="1600"/>
              </a:lnSpc>
              <a:buNone/>
            </a:pPr>
            <a:r>
              <a:rPr lang="en-US" sz="1000" dirty="0">
                <a:solidFill>
                  <a:srgbClr val="EBECEF"/>
                </a:solidFill>
                <a:latin typeface="Epilogue" pitchFamily="34" charset="0"/>
                <a:ea typeface="Epilogue" pitchFamily="34" charset="-122"/>
                <a:cs typeface="Epilogue" pitchFamily="34" charset="-120"/>
              </a:rPr>
              <a:t>در واقع، متدهای slide نوعی میانبر برای animate هستند که مخصوص کار با ارتفاع طراحی شده‌اند و کد را ساده‌تر و خواناتر می‌کنند.</a:t>
            </a:r>
            <a:endParaRPr lang="en-US" sz="1000" dirty="0"/>
          </a:p>
        </p:txBody>
      </p:sp>
      <p:sp>
        <p:nvSpPr>
          <p:cNvPr id="30" name="Shape 27"/>
          <p:cNvSpPr/>
          <p:nvPr/>
        </p:nvSpPr>
        <p:spPr>
          <a:xfrm>
            <a:off x="14092476" y="7371398"/>
            <a:ext cx="15240" cy="502920"/>
          </a:xfrm>
          <a:prstGeom prst="rect">
            <a:avLst/>
          </a:prstGeom>
          <a:solidFill>
            <a:srgbClr val="8C98CA"/>
          </a:solidFill>
          <a:ln/>
        </p:spPr>
      </p:sp>
      <p:sp>
        <p:nvSpPr>
          <p:cNvPr id="31" name="Rectangle 30">
            <a:extLst>
              <a:ext uri="{FF2B5EF4-FFF2-40B4-BE49-F238E27FC236}">
                <a16:creationId xmlns:a16="http://schemas.microsoft.com/office/drawing/2014/main" id="{3381E76B-126F-236F-9D94-0D2D52E5ADAD}"/>
              </a:ext>
            </a:extLst>
          </p:cNvPr>
          <p:cNvSpPr/>
          <p:nvPr/>
        </p:nvSpPr>
        <p:spPr>
          <a:xfrm>
            <a:off x="12883792" y="7778496"/>
            <a:ext cx="1746607" cy="381901"/>
          </a:xfrm>
          <a:prstGeom prst="rect">
            <a:avLst/>
          </a:prstGeom>
          <a:solidFill>
            <a:srgbClr val="080E26"/>
          </a:solidFill>
          <a:ln>
            <a:solidFill>
              <a:srgbClr val="080E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05843" y="393740"/>
            <a:ext cx="4451866" cy="447437"/>
          </a:xfrm>
          <a:prstGeom prst="rect">
            <a:avLst/>
          </a:prstGeom>
          <a:noFill/>
          <a:ln/>
        </p:spPr>
        <p:txBody>
          <a:bodyPr wrap="none" lIns="0" tIns="0" rIns="0" bIns="0" rtlCol="0" anchor="t"/>
          <a:lstStyle/>
          <a:p>
            <a:pPr marL="0" indent="0" algn="r" rtl="1">
              <a:lnSpc>
                <a:spcPts val="3500"/>
              </a:lnSpc>
              <a:buNone/>
            </a:pPr>
            <a:r>
              <a:rPr lang="en-US" sz="2800" dirty="0">
                <a:solidFill>
                  <a:srgbClr val="FFFFFF"/>
                </a:solidFill>
                <a:latin typeface="Fraunces Medium" pitchFamily="34" charset="0"/>
                <a:ea typeface="Fraunces Medium" pitchFamily="34" charset="-122"/>
                <a:cs typeface="Fraunces Medium" pitchFamily="34" charset="-120"/>
              </a:rPr>
              <a:t>مثال‌های عملی از متد animate</a:t>
            </a:r>
            <a:endParaRPr lang="en-US" sz="2800" dirty="0"/>
          </a:p>
        </p:txBody>
      </p:sp>
      <p:sp>
        <p:nvSpPr>
          <p:cNvPr id="3" name="Text 1"/>
          <p:cNvSpPr/>
          <p:nvPr/>
        </p:nvSpPr>
        <p:spPr>
          <a:xfrm>
            <a:off x="572691" y="1127522"/>
            <a:ext cx="13485019" cy="229076"/>
          </a:xfrm>
          <a:prstGeom prst="rect">
            <a:avLst/>
          </a:prstGeom>
          <a:noFill/>
          <a:ln/>
        </p:spPr>
        <p:txBody>
          <a:bodyPr wrap="none" lIns="0" tIns="0" rIns="0" bIns="0" rtlCol="0" anchor="t"/>
          <a:lstStyle/>
          <a:p>
            <a:pPr marL="0" indent="0" algn="r" rtl="1">
              <a:lnSpc>
                <a:spcPts val="1800"/>
              </a:lnSpc>
              <a:buNone/>
            </a:pPr>
            <a:r>
              <a:rPr lang="en-US" sz="1100" dirty="0">
                <a:solidFill>
                  <a:srgbClr val="EBECEF"/>
                </a:solidFill>
                <a:latin typeface="Epilogue" pitchFamily="34" charset="0"/>
                <a:ea typeface="Epilogue" pitchFamily="34" charset="-122"/>
                <a:cs typeface="Epilogue" pitchFamily="34" charset="-120"/>
              </a:rPr>
              <a:t>متد animate امکانات گسترده‌ای برای ایجاد انیمیشن‌های پیچیده و سفارشی فراهم می‌کند. بیایید چند مثال کاربردی را بررسی کنیم:</a:t>
            </a:r>
            <a:endParaRPr lang="en-US" sz="1100" dirty="0"/>
          </a:p>
        </p:txBody>
      </p:sp>
      <p:sp>
        <p:nvSpPr>
          <p:cNvPr id="4" name="Text 2"/>
          <p:cNvSpPr/>
          <p:nvPr/>
        </p:nvSpPr>
        <p:spPr>
          <a:xfrm>
            <a:off x="12267962" y="1660684"/>
            <a:ext cx="1789748" cy="223599"/>
          </a:xfrm>
          <a:prstGeom prst="rect">
            <a:avLst/>
          </a:prstGeom>
          <a:noFill/>
          <a:ln/>
        </p:spPr>
        <p:txBody>
          <a:bodyPr wrap="none" lIns="0" tIns="0" rIns="0" bIns="0" rtlCol="0" anchor="t"/>
          <a:lstStyle/>
          <a:p>
            <a:pPr marL="0" indent="0" algn="r" rtl="1">
              <a:lnSpc>
                <a:spcPts val="1750"/>
              </a:lnSpc>
              <a:buNone/>
            </a:pPr>
            <a:r>
              <a:rPr lang="en-US" sz="1400" dirty="0">
                <a:solidFill>
                  <a:srgbClr val="EBECEF"/>
                </a:solidFill>
                <a:latin typeface="Fraunces Medium" pitchFamily="34" charset="0"/>
                <a:ea typeface="Fraunces Medium" pitchFamily="34" charset="-122"/>
                <a:cs typeface="Fraunces Medium" pitchFamily="34" charset="-120"/>
              </a:rPr>
              <a:t>تغییر موقعیت</a:t>
            </a:r>
            <a:endParaRPr lang="en-US" sz="1400" dirty="0"/>
          </a:p>
        </p:txBody>
      </p:sp>
      <p:sp>
        <p:nvSpPr>
          <p:cNvPr id="5" name="Shape 3"/>
          <p:cNvSpPr/>
          <p:nvPr/>
        </p:nvSpPr>
        <p:spPr>
          <a:xfrm>
            <a:off x="9682043" y="2045256"/>
            <a:ext cx="4375666" cy="1130856"/>
          </a:xfrm>
          <a:prstGeom prst="roundRect">
            <a:avLst>
              <a:gd name="adj" fmla="val 5318"/>
            </a:avLst>
          </a:prstGeom>
          <a:solidFill>
            <a:srgbClr val="151B33"/>
          </a:solidFill>
          <a:ln/>
        </p:spPr>
      </p:sp>
      <p:sp>
        <p:nvSpPr>
          <p:cNvPr id="6" name="Shape 4"/>
          <p:cNvSpPr/>
          <p:nvPr/>
        </p:nvSpPr>
        <p:spPr>
          <a:xfrm>
            <a:off x="9674900" y="2045256"/>
            <a:ext cx="4389953" cy="1130856"/>
          </a:xfrm>
          <a:prstGeom prst="roundRect">
            <a:avLst>
              <a:gd name="adj" fmla="val 1899"/>
            </a:avLst>
          </a:prstGeom>
          <a:solidFill>
            <a:srgbClr val="151B33"/>
          </a:solidFill>
          <a:ln/>
        </p:spPr>
      </p:sp>
      <p:sp>
        <p:nvSpPr>
          <p:cNvPr id="7" name="Text 5"/>
          <p:cNvSpPr/>
          <p:nvPr/>
        </p:nvSpPr>
        <p:spPr>
          <a:xfrm>
            <a:off x="9818013" y="2152531"/>
            <a:ext cx="4103727" cy="916305"/>
          </a:xfrm>
          <a:prstGeom prst="rect">
            <a:avLst/>
          </a:prstGeom>
          <a:noFill/>
          <a:ln/>
        </p:spPr>
        <p:txBody>
          <a:bodyPr wrap="square" lIns="0" tIns="0" rIns="0" bIns="0" rtlCol="0" anchor="t"/>
          <a:lstStyle/>
          <a:p>
            <a:pPr marL="0" indent="0" algn="r" rtl="1">
              <a:lnSpc>
                <a:spcPts val="1800"/>
              </a:lnSpc>
              <a:buNone/>
            </a:pPr>
            <a:r>
              <a:rPr lang="en-US" sz="1100" dirty="0">
                <a:solidFill>
                  <a:srgbClr val="EBECEF"/>
                </a:solidFill>
                <a:highlight>
                  <a:srgbClr val="151B33"/>
                </a:highlight>
                <a:latin typeface="Consolas" pitchFamily="34" charset="0"/>
                <a:ea typeface="Consolas" pitchFamily="34" charset="-122"/>
                <a:cs typeface="Consolas" pitchFamily="34" charset="-120"/>
              </a:rPr>
              <a:t>$(".box").animate({  left: "250px",  top: "100px"}, 1000);</a:t>
            </a:r>
            <a:endParaRPr lang="en-US" sz="1100" dirty="0"/>
          </a:p>
        </p:txBody>
      </p:sp>
      <p:sp>
        <p:nvSpPr>
          <p:cNvPr id="8" name="Text 6"/>
          <p:cNvSpPr/>
          <p:nvPr/>
        </p:nvSpPr>
        <p:spPr>
          <a:xfrm>
            <a:off x="7713345" y="1660684"/>
            <a:ext cx="1789748" cy="223599"/>
          </a:xfrm>
          <a:prstGeom prst="rect">
            <a:avLst/>
          </a:prstGeom>
          <a:noFill/>
          <a:ln/>
        </p:spPr>
        <p:txBody>
          <a:bodyPr wrap="none" lIns="0" tIns="0" rIns="0" bIns="0" rtlCol="0" anchor="t"/>
          <a:lstStyle/>
          <a:p>
            <a:pPr marL="0" indent="0" algn="r" rtl="1">
              <a:lnSpc>
                <a:spcPts val="1750"/>
              </a:lnSpc>
              <a:buNone/>
            </a:pPr>
            <a:r>
              <a:rPr lang="en-US" sz="1400" dirty="0">
                <a:solidFill>
                  <a:srgbClr val="EBECEF"/>
                </a:solidFill>
                <a:latin typeface="Fraunces Medium" pitchFamily="34" charset="0"/>
                <a:ea typeface="Fraunces Medium" pitchFamily="34" charset="-122"/>
                <a:cs typeface="Fraunces Medium" pitchFamily="34" charset="-120"/>
              </a:rPr>
              <a:t>تغییر اندازه</a:t>
            </a:r>
            <a:endParaRPr lang="en-US" sz="1400" dirty="0"/>
          </a:p>
        </p:txBody>
      </p:sp>
      <p:sp>
        <p:nvSpPr>
          <p:cNvPr id="9" name="Shape 7"/>
          <p:cNvSpPr/>
          <p:nvPr/>
        </p:nvSpPr>
        <p:spPr>
          <a:xfrm>
            <a:off x="5127427" y="2045256"/>
            <a:ext cx="4375666" cy="1130856"/>
          </a:xfrm>
          <a:prstGeom prst="roundRect">
            <a:avLst>
              <a:gd name="adj" fmla="val 5318"/>
            </a:avLst>
          </a:prstGeom>
          <a:solidFill>
            <a:srgbClr val="151B33"/>
          </a:solidFill>
          <a:ln/>
        </p:spPr>
      </p:sp>
      <p:sp>
        <p:nvSpPr>
          <p:cNvPr id="10" name="Shape 8"/>
          <p:cNvSpPr/>
          <p:nvPr/>
        </p:nvSpPr>
        <p:spPr>
          <a:xfrm>
            <a:off x="5120283" y="2045256"/>
            <a:ext cx="4389953" cy="1130856"/>
          </a:xfrm>
          <a:prstGeom prst="roundRect">
            <a:avLst>
              <a:gd name="adj" fmla="val 1899"/>
            </a:avLst>
          </a:prstGeom>
          <a:solidFill>
            <a:srgbClr val="151B33"/>
          </a:solidFill>
          <a:ln/>
        </p:spPr>
      </p:sp>
      <p:sp>
        <p:nvSpPr>
          <p:cNvPr id="11" name="Text 9"/>
          <p:cNvSpPr/>
          <p:nvPr/>
        </p:nvSpPr>
        <p:spPr>
          <a:xfrm>
            <a:off x="5263396" y="2152531"/>
            <a:ext cx="4103727" cy="916305"/>
          </a:xfrm>
          <a:prstGeom prst="rect">
            <a:avLst/>
          </a:prstGeom>
          <a:noFill/>
          <a:ln/>
        </p:spPr>
        <p:txBody>
          <a:bodyPr wrap="square" lIns="0" tIns="0" rIns="0" bIns="0" rtlCol="0" anchor="t"/>
          <a:lstStyle/>
          <a:p>
            <a:pPr marL="0" indent="0" algn="r" rtl="1">
              <a:lnSpc>
                <a:spcPts val="1800"/>
              </a:lnSpc>
              <a:buNone/>
            </a:pPr>
            <a:r>
              <a:rPr lang="en-US" sz="1100" dirty="0">
                <a:solidFill>
                  <a:srgbClr val="EBECEF"/>
                </a:solidFill>
                <a:highlight>
                  <a:srgbClr val="151B33"/>
                </a:highlight>
                <a:latin typeface="Consolas" pitchFamily="34" charset="0"/>
                <a:ea typeface="Consolas" pitchFamily="34" charset="-122"/>
                <a:cs typeface="Consolas" pitchFamily="34" charset="-120"/>
              </a:rPr>
              <a:t>$(".box").animate({  width: "300px",  height: "300px"}, "slow");</a:t>
            </a:r>
            <a:endParaRPr lang="en-US" sz="1100" dirty="0"/>
          </a:p>
        </p:txBody>
      </p:sp>
      <p:sp>
        <p:nvSpPr>
          <p:cNvPr id="12" name="Text 10"/>
          <p:cNvSpPr/>
          <p:nvPr/>
        </p:nvSpPr>
        <p:spPr>
          <a:xfrm>
            <a:off x="3158728" y="1660684"/>
            <a:ext cx="1789748" cy="223599"/>
          </a:xfrm>
          <a:prstGeom prst="rect">
            <a:avLst/>
          </a:prstGeom>
          <a:noFill/>
          <a:ln/>
        </p:spPr>
        <p:txBody>
          <a:bodyPr wrap="none" lIns="0" tIns="0" rIns="0" bIns="0" rtlCol="0" anchor="t"/>
          <a:lstStyle/>
          <a:p>
            <a:pPr marL="0" indent="0" algn="r" rtl="1">
              <a:lnSpc>
                <a:spcPts val="1750"/>
              </a:lnSpc>
              <a:buNone/>
            </a:pPr>
            <a:r>
              <a:rPr lang="en-US" sz="1400" dirty="0">
                <a:solidFill>
                  <a:srgbClr val="EBECEF"/>
                </a:solidFill>
                <a:latin typeface="Fraunces Medium" pitchFamily="34" charset="0"/>
                <a:ea typeface="Fraunces Medium" pitchFamily="34" charset="-122"/>
                <a:cs typeface="Fraunces Medium" pitchFamily="34" charset="-120"/>
              </a:rPr>
              <a:t>تغییر شفافیت</a:t>
            </a:r>
            <a:endParaRPr lang="en-US" sz="1400" dirty="0"/>
          </a:p>
        </p:txBody>
      </p:sp>
      <p:sp>
        <p:nvSpPr>
          <p:cNvPr id="13" name="Shape 11"/>
          <p:cNvSpPr/>
          <p:nvPr/>
        </p:nvSpPr>
        <p:spPr>
          <a:xfrm>
            <a:off x="572810" y="2045256"/>
            <a:ext cx="4375666" cy="901779"/>
          </a:xfrm>
          <a:prstGeom prst="roundRect">
            <a:avLst>
              <a:gd name="adj" fmla="val 6669"/>
            </a:avLst>
          </a:prstGeom>
          <a:solidFill>
            <a:srgbClr val="151B33"/>
          </a:solidFill>
          <a:ln/>
        </p:spPr>
      </p:sp>
      <p:sp>
        <p:nvSpPr>
          <p:cNvPr id="14" name="Shape 12"/>
          <p:cNvSpPr/>
          <p:nvPr/>
        </p:nvSpPr>
        <p:spPr>
          <a:xfrm>
            <a:off x="565666" y="2045256"/>
            <a:ext cx="4389953" cy="901779"/>
          </a:xfrm>
          <a:prstGeom prst="roundRect">
            <a:avLst>
              <a:gd name="adj" fmla="val 2382"/>
            </a:avLst>
          </a:prstGeom>
          <a:solidFill>
            <a:srgbClr val="151B33"/>
          </a:solidFill>
          <a:ln/>
        </p:spPr>
      </p:sp>
      <p:sp>
        <p:nvSpPr>
          <p:cNvPr id="15" name="Text 13"/>
          <p:cNvSpPr/>
          <p:nvPr/>
        </p:nvSpPr>
        <p:spPr>
          <a:xfrm>
            <a:off x="708779" y="2152531"/>
            <a:ext cx="4103727" cy="687229"/>
          </a:xfrm>
          <a:prstGeom prst="rect">
            <a:avLst/>
          </a:prstGeom>
          <a:noFill/>
          <a:ln/>
        </p:spPr>
        <p:txBody>
          <a:bodyPr wrap="square" lIns="0" tIns="0" rIns="0" bIns="0" rtlCol="0" anchor="t"/>
          <a:lstStyle/>
          <a:p>
            <a:pPr marL="0" indent="0" algn="r" rtl="1">
              <a:lnSpc>
                <a:spcPts val="1800"/>
              </a:lnSpc>
              <a:buNone/>
            </a:pPr>
            <a:r>
              <a:rPr lang="en-US" sz="1100" dirty="0">
                <a:solidFill>
                  <a:srgbClr val="EBECEF"/>
                </a:solidFill>
                <a:highlight>
                  <a:srgbClr val="151B33"/>
                </a:highlight>
                <a:latin typeface="Consolas" pitchFamily="34" charset="0"/>
                <a:ea typeface="Consolas" pitchFamily="34" charset="-122"/>
                <a:cs typeface="Consolas" pitchFamily="34" charset="-120"/>
              </a:rPr>
              <a:t>$(".box").animate({  opacity: 0.3}, 2000);</a:t>
            </a:r>
            <a:endParaRPr lang="en-US" sz="1100" dirty="0"/>
          </a:p>
        </p:txBody>
      </p:sp>
      <p:sp>
        <p:nvSpPr>
          <p:cNvPr id="16" name="Text 14"/>
          <p:cNvSpPr/>
          <p:nvPr/>
        </p:nvSpPr>
        <p:spPr>
          <a:xfrm>
            <a:off x="11909941" y="3390781"/>
            <a:ext cx="2147768" cy="268486"/>
          </a:xfrm>
          <a:prstGeom prst="rect">
            <a:avLst/>
          </a:prstGeom>
          <a:noFill/>
          <a:ln/>
        </p:spPr>
        <p:txBody>
          <a:bodyPr wrap="none" lIns="0" tIns="0" rIns="0" bIns="0" rtlCol="0" anchor="t"/>
          <a:lstStyle/>
          <a:p>
            <a:pPr marL="0" indent="0" algn="r" rtl="1">
              <a:lnSpc>
                <a:spcPts val="2100"/>
              </a:lnSpc>
              <a:buNone/>
            </a:pPr>
            <a:r>
              <a:rPr lang="en-US" sz="1650" dirty="0">
                <a:solidFill>
                  <a:srgbClr val="FFFFFF"/>
                </a:solidFill>
                <a:latin typeface="Fraunces Medium" pitchFamily="34" charset="0"/>
                <a:ea typeface="Fraunces Medium" pitchFamily="34" charset="-122"/>
                <a:cs typeface="Fraunces Medium" pitchFamily="34" charset="-120"/>
              </a:rPr>
              <a:t>انیمیشن ترکیبی پیشرفته</a:t>
            </a:r>
            <a:endParaRPr lang="en-US" sz="1650" dirty="0"/>
          </a:p>
        </p:txBody>
      </p:sp>
      <p:sp>
        <p:nvSpPr>
          <p:cNvPr id="17" name="Shape 15"/>
          <p:cNvSpPr/>
          <p:nvPr/>
        </p:nvSpPr>
        <p:spPr>
          <a:xfrm>
            <a:off x="572691" y="3873937"/>
            <a:ext cx="13485019" cy="3192542"/>
          </a:xfrm>
          <a:prstGeom prst="roundRect">
            <a:avLst>
              <a:gd name="adj" fmla="val 1884"/>
            </a:avLst>
          </a:prstGeom>
          <a:solidFill>
            <a:srgbClr val="151B33"/>
          </a:solidFill>
          <a:ln/>
        </p:spPr>
      </p:sp>
      <p:sp>
        <p:nvSpPr>
          <p:cNvPr id="18" name="Shape 16"/>
          <p:cNvSpPr/>
          <p:nvPr/>
        </p:nvSpPr>
        <p:spPr>
          <a:xfrm>
            <a:off x="565547" y="3873937"/>
            <a:ext cx="13499306" cy="3192542"/>
          </a:xfrm>
          <a:prstGeom prst="roundRect">
            <a:avLst>
              <a:gd name="adj" fmla="val 673"/>
            </a:avLst>
          </a:prstGeom>
          <a:solidFill>
            <a:srgbClr val="151B33"/>
          </a:solidFill>
          <a:ln/>
        </p:spPr>
      </p:sp>
      <p:sp>
        <p:nvSpPr>
          <p:cNvPr id="19" name="Text 17"/>
          <p:cNvSpPr/>
          <p:nvPr/>
        </p:nvSpPr>
        <p:spPr>
          <a:xfrm>
            <a:off x="708660" y="3981212"/>
            <a:ext cx="13213080" cy="2977991"/>
          </a:xfrm>
          <a:prstGeom prst="rect">
            <a:avLst/>
          </a:prstGeom>
          <a:noFill/>
          <a:ln/>
        </p:spPr>
        <p:txBody>
          <a:bodyPr wrap="square" lIns="0" tIns="0" rIns="0" bIns="0" rtlCol="0" anchor="t"/>
          <a:lstStyle/>
          <a:p>
            <a:pPr marL="0" indent="0" algn="l">
              <a:lnSpc>
                <a:spcPts val="1800"/>
              </a:lnSpc>
              <a:buNone/>
            </a:pPr>
            <a:r>
              <a:rPr lang="en-US" sz="1100" dirty="0">
                <a:solidFill>
                  <a:srgbClr val="EBECEF"/>
                </a:solidFill>
                <a:highlight>
                  <a:srgbClr val="151B33"/>
                </a:highlight>
                <a:latin typeface="Consolas" pitchFamily="34" charset="0"/>
                <a:ea typeface="Consolas" pitchFamily="34" charset="-122"/>
                <a:cs typeface="Consolas" pitchFamily="34" charset="-120"/>
              </a:rPr>
              <a:t>$(".element").animate({  width: "500px",  height: "400px",  marginLeft: "50px",  opacity: 0.8,  fontSize: "24px"}, {  duration: 1500,  easing: "swing",  complete: function() {    console.log("انیمیشن کامل شد!");  }});</a:t>
            </a:r>
            <a:endParaRPr lang="en-US" sz="1100" dirty="0"/>
          </a:p>
        </p:txBody>
      </p:sp>
      <p:sp>
        <p:nvSpPr>
          <p:cNvPr id="20" name="Shape 18"/>
          <p:cNvSpPr/>
          <p:nvPr/>
        </p:nvSpPr>
        <p:spPr>
          <a:xfrm>
            <a:off x="579834" y="7170206"/>
            <a:ext cx="13485019" cy="608290"/>
          </a:xfrm>
          <a:prstGeom prst="roundRect">
            <a:avLst>
              <a:gd name="adj" fmla="val 9887"/>
            </a:avLst>
          </a:prstGeom>
          <a:solidFill>
            <a:srgbClr val="181E34"/>
          </a:solidFill>
          <a:ln/>
        </p:spPr>
      </p:sp>
      <p:pic>
        <p:nvPicPr>
          <p:cNvPr id="21" name="Image 0" descr="preencoded.png"/>
          <p:cNvPicPr>
            <a:picLocks noChangeAspect="1"/>
          </p:cNvPicPr>
          <p:nvPr/>
        </p:nvPicPr>
        <p:blipFill>
          <a:blip r:embed="rId3"/>
          <a:stretch>
            <a:fillRect/>
          </a:stretch>
        </p:blipFill>
        <p:spPr>
          <a:xfrm>
            <a:off x="715804" y="7433429"/>
            <a:ext cx="178951" cy="143113"/>
          </a:xfrm>
          <a:prstGeom prst="rect">
            <a:avLst/>
          </a:prstGeom>
        </p:spPr>
      </p:pic>
      <p:sp>
        <p:nvSpPr>
          <p:cNvPr id="22" name="Text 19"/>
          <p:cNvSpPr/>
          <p:nvPr/>
        </p:nvSpPr>
        <p:spPr>
          <a:xfrm>
            <a:off x="1037868" y="7406283"/>
            <a:ext cx="12876728" cy="229076"/>
          </a:xfrm>
          <a:prstGeom prst="rect">
            <a:avLst/>
          </a:prstGeom>
          <a:noFill/>
          <a:ln/>
        </p:spPr>
        <p:txBody>
          <a:bodyPr wrap="none" lIns="0" tIns="0" rIns="0" bIns="0" rtlCol="0" anchor="t"/>
          <a:lstStyle/>
          <a:p>
            <a:pPr marL="0" indent="0" algn="r" rtl="1">
              <a:lnSpc>
                <a:spcPts val="1800"/>
              </a:lnSpc>
              <a:buNone/>
            </a:pPr>
            <a:r>
              <a:rPr lang="en-US" sz="1100" b="1" dirty="0">
                <a:solidFill>
                  <a:srgbClr val="FFFFFF"/>
                </a:solidFill>
                <a:latin typeface="Epilogue" pitchFamily="34" charset="0"/>
                <a:ea typeface="Epilogue" pitchFamily="34" charset="-122"/>
                <a:cs typeface="Epilogue" pitchFamily="34" charset="-120"/>
              </a:rPr>
              <a:t>نکته کلیدی:</a:t>
            </a:r>
            <a:r>
              <a:rPr lang="en-US" sz="1100" dirty="0">
                <a:solidFill>
                  <a:srgbClr val="FFFFFF"/>
                </a:solidFill>
                <a:latin typeface="Epilogue" pitchFamily="34" charset="0"/>
                <a:ea typeface="Epilogue" pitchFamily="34" charset="-122"/>
                <a:cs typeface="Epilogue" pitchFamily="34" charset="-120"/>
              </a:rPr>
              <a:t> برای انیمیشن‌های ساده و کشویی از slide استفاده کنید، اما برای کنترل دقیق‌تر و انیمیشن‌های چندبعدی، animate انتخاب بهتری است.</a:t>
            </a:r>
            <a:endParaRPr lang="en-US" sz="1100" dirty="0"/>
          </a:p>
        </p:txBody>
      </p:sp>
      <p:sp>
        <p:nvSpPr>
          <p:cNvPr id="23" name="Rectangle 22">
            <a:extLst>
              <a:ext uri="{FF2B5EF4-FFF2-40B4-BE49-F238E27FC236}">
                <a16:creationId xmlns:a16="http://schemas.microsoft.com/office/drawing/2014/main" id="{F3243875-FD40-CD07-1D5A-BE2D5A8BA174}"/>
              </a:ext>
            </a:extLst>
          </p:cNvPr>
          <p:cNvSpPr/>
          <p:nvPr/>
        </p:nvSpPr>
        <p:spPr>
          <a:xfrm>
            <a:off x="12883792" y="7778496"/>
            <a:ext cx="1746607" cy="381901"/>
          </a:xfrm>
          <a:prstGeom prst="rect">
            <a:avLst/>
          </a:prstGeom>
          <a:solidFill>
            <a:srgbClr val="080E26"/>
          </a:solidFill>
          <a:ln>
            <a:solidFill>
              <a:srgbClr val="080E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664</Words>
  <Application>Microsoft Office PowerPoint</Application>
  <PresentationFormat>Custom</PresentationFormat>
  <Paragraphs>76</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Consolas</vt:lpstr>
      <vt:lpstr>Epilogue</vt:lpstr>
      <vt:lpstr>Fraunces Medium</vt:lpstr>
      <vt:lpstr>Fraunces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hamid black</dc:creator>
  <cp:lastModifiedBy>hamlo</cp:lastModifiedBy>
  <cp:revision>2</cp:revision>
  <dcterms:created xsi:type="dcterms:W3CDTF">2025-11-16T04:49:54Z</dcterms:created>
  <dcterms:modified xsi:type="dcterms:W3CDTF">2025-11-17T03:11:42Z</dcterms:modified>
</cp:coreProperties>
</file>